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4" r:id="rId11"/>
    <p:sldId id="289" r:id="rId12"/>
    <p:sldId id="290" r:id="rId13"/>
    <p:sldId id="291" r:id="rId14"/>
    <p:sldId id="292" r:id="rId15"/>
    <p:sldId id="293" r:id="rId16"/>
    <p:sldId id="29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арифметические операции. Приоритеты операций. Операции присвоения</a:t>
            </a:r>
            <a:endParaRPr lang="ru-RU" sz="400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2727158" y="0"/>
            <a:ext cx="6769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операций от наивысшего к низшему</a:t>
            </a:r>
            <a:endParaRPr lang="ru-RU" sz="2400" dirty="0">
              <a:highlight>
                <a:srgbClr val="FFFF00"/>
              </a:highlight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28C65B-0312-44C4-899E-8AC72180F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76" y="838200"/>
            <a:ext cx="11496056" cy="52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37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2711116" y="0"/>
            <a:ext cx="676976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Ассоциативность операторов</a:t>
            </a:r>
            <a:endParaRPr lang="ru-RU" sz="3200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2BA2E6-2DD5-49F2-8AB0-0FD8767BE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3508" y="785156"/>
            <a:ext cx="4131820" cy="59328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FB690F6-0924-4935-9553-028B594AA55E}"/>
              </a:ext>
            </a:extLst>
          </p:cNvPr>
          <p:cNvSpPr txBox="1"/>
          <p:nvPr/>
        </p:nvSpPr>
        <p:spPr>
          <a:xfrm>
            <a:off x="256672" y="576355"/>
            <a:ext cx="72901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операции умножения и деления имеют один и тот же приоритет, но какой тогда результат будет в выражении?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D92101-A534-414D-929F-16EAD851F752}"/>
              </a:ext>
            </a:extLst>
          </p:cNvPr>
          <p:cNvSpPr txBox="1"/>
          <p:nvPr/>
        </p:nvSpPr>
        <p:spPr>
          <a:xfrm>
            <a:off x="561474" y="1922760"/>
            <a:ext cx="107482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ассоциативности есть два типа операторов: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8F2A0B-0BE6-4E24-8A99-F6BF91013FFD}"/>
              </a:ext>
            </a:extLst>
          </p:cNvPr>
          <p:cNvSpPr txBox="1"/>
          <p:nvPr/>
        </p:nvSpPr>
        <p:spPr>
          <a:xfrm>
            <a:off x="256672" y="2499488"/>
            <a:ext cx="11630526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Лево ассоциативные операторы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которые выполняются слева направо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 ассоциативные операторы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которые выполняются справа налево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4C001BE-910C-4EE4-B242-F8200A7B9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598" y="4878287"/>
            <a:ext cx="817247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Все арифметические операторы являются лево ассоциативными, то есть выполняются слева направо. Поэтому выражение 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10 / 5 * 2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необходимо трактовать как 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(10 / 5) * 2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то есть результатом будет 4.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13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2711116" y="0"/>
            <a:ext cx="676976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Ассоциативность операторов</a:t>
            </a:r>
            <a:endParaRPr lang="ru-RU" sz="3200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793733-839C-4870-AE9F-A2A59C09A726}"/>
              </a:ext>
            </a:extLst>
          </p:cNvPr>
          <p:cNvSpPr txBox="1"/>
          <p:nvPr/>
        </p:nvSpPr>
        <p:spPr>
          <a:xfrm>
            <a:off x="256673" y="1290156"/>
            <a:ext cx="3818022" cy="5115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1.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собрании присутствует два студента Петров и Иванов. У каждого из них есть, по одной оценке: Петров-5,Иванов-3, по русскому языку, вывести оценки Петрова и Иванова. После того как Петров выступит на сцене с приветственной речь, его оценка по русскому снизится на 1 балл, а вот оценка по русскому Иванова будет равна утроенному итогу оценки Петрова после выступленья, после чего деленная на два и с итога вычтен 1 балл. Приветственную речь Петрова ввести с консоли и вывести на экран. Какая оценка Петрова в итоге?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1F3C738-15A0-4E03-BE59-8B7DEAD88E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571"/>
          <a:stretch/>
        </p:blipFill>
        <p:spPr bwMode="auto">
          <a:xfrm>
            <a:off x="4122821" y="593304"/>
            <a:ext cx="8021053" cy="62646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733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1572126" y="0"/>
            <a:ext cx="975360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Операции присвоения (право ассоциативные)</a:t>
            </a:r>
            <a:endParaRPr lang="ru-RU" sz="3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97065A-A619-4D17-BC90-75DFB71FF9A3}"/>
              </a:ext>
            </a:extLst>
          </p:cNvPr>
          <p:cNvSpPr txBox="1"/>
          <p:nvPr/>
        </p:nvSpPr>
        <p:spPr>
          <a:xfrm>
            <a:off x="176463" y="593304"/>
            <a:ext cx="11790948" cy="125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Операции присвоения устанавливают значение. В операциях присвоения участвуют два операнда, причем левый операнд может представлять только модифицируемое именованное выражение, например, переменную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A0FB5DE-6573-4E35-AB76-C154808F5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633" y="2181748"/>
            <a:ext cx="4046578" cy="67043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36FC10D-A329-4587-A877-77083458E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224" y="2096621"/>
            <a:ext cx="2927684" cy="86000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CBB0687-D1D1-40B9-99A2-BC13C22A54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917" y="4183346"/>
            <a:ext cx="6778827" cy="1142499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B3096472-3603-4265-ACEC-4D5CFE159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84" y="3775389"/>
            <a:ext cx="446246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Сначала будет вычисляться выражение 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 * 2 / 4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затем полученное значение будет присвоено переменным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1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2711116" y="0"/>
            <a:ext cx="676976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Операции присвоения</a:t>
            </a:r>
            <a:endParaRPr lang="ru-RU" sz="3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B1B45-D1E3-4C78-8AC3-1C62E38F5562}"/>
              </a:ext>
            </a:extLst>
          </p:cNvPr>
          <p:cNvSpPr txBox="1"/>
          <p:nvPr/>
        </p:nvSpPr>
        <p:spPr>
          <a:xfrm>
            <a:off x="264694" y="1038448"/>
            <a:ext cx="11662611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>
              <a:spcAft>
                <a:spcPts val="600"/>
              </a:spcAft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Кроме базовой операции присвоения в C# есть еще ряд операций:</a:t>
            </a:r>
            <a:endParaRPr lang="ru-RU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2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+=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присваивание после сложения. Присваивает левому операнду сумму левого и правого операндов: выражение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+= B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равнозначно выражению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= A + B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2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-=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присваивание после вычитания. Присваивает левому операнду разность левого и правого операндов: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-= B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эквивалентно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= A - B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2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*=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присваивание после умножения. Присваивает левому операнду произведение левого и правого операндов: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*= B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эквивалентно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= A * B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2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/=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присваивание после деления. Присваивает левому операнду частное левого и правого операндов: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/= B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эквивалентно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= A / B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2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%=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присваивание после деления по модулю. Присваивает левому операнду остаток от целочисленного деления левого операнда на правый: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%= B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эквивалентно 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= A % B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5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3801228" y="0"/>
            <a:ext cx="676976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Операции присвоения</a:t>
            </a:r>
            <a:endParaRPr lang="ru-RU" sz="3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5A634-0CC0-4D7A-A76B-78F6B7406CD4}"/>
              </a:ext>
            </a:extLst>
          </p:cNvPr>
          <p:cNvSpPr txBox="1"/>
          <p:nvPr/>
        </p:nvSpPr>
        <p:spPr>
          <a:xfrm>
            <a:off x="3048000" y="464123"/>
            <a:ext cx="609600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>
              <a:lnSpc>
                <a:spcPct val="107000"/>
              </a:lnSpc>
              <a:spcAft>
                <a:spcPts val="6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операций присвоения: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8AD3626-C18F-4F01-ABE4-CE1FBFA34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228" y="1026072"/>
            <a:ext cx="3048752" cy="22172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16656A4-DDE7-4A2B-A458-F444524F6F58}"/>
              </a:ext>
            </a:extLst>
          </p:cNvPr>
          <p:cNvSpPr txBox="1"/>
          <p:nvPr/>
        </p:nvSpPr>
        <p:spPr>
          <a:xfrm>
            <a:off x="448427" y="3274701"/>
            <a:ext cx="1159919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Операции присвоения являются </a:t>
            </a:r>
            <a:r>
              <a:rPr lang="ru-RU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право ассоциативными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то есть выполняются справа налево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EE7B720-1444-4CCA-BEEB-932C932A5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27" y="4532897"/>
            <a:ext cx="5177021" cy="129903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04A6A8-9CFC-4A77-96F7-FED280350F2C}"/>
              </a:ext>
            </a:extLst>
          </p:cNvPr>
          <p:cNvSpPr txBox="1"/>
          <p:nvPr/>
        </p:nvSpPr>
        <p:spPr>
          <a:xfrm>
            <a:off x="5775158" y="4685717"/>
            <a:ext cx="6096000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>
              <a:spcAft>
                <a:spcPts val="6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данном случае выполнение выражения будет идти следующим образом: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-= 5 (6-5=1)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+= (b-=5) (8+1 = 9)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= (a += (b-=5)) (c = 9)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23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810650-8CA0-40D0-95D9-9116AD5C4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03" y="269437"/>
            <a:ext cx="11727809" cy="583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72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ADBD79C-FE13-4204-B5EE-285FBD146D7E}"/>
              </a:ext>
            </a:extLst>
          </p:cNvPr>
          <p:cNvSpPr txBox="1"/>
          <p:nvPr/>
        </p:nvSpPr>
        <p:spPr>
          <a:xfrm>
            <a:off x="368968" y="378404"/>
            <a:ext cx="114861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Операции представляют определенные действия над операндами - участниками операции. В качестве операнда может выступать переменной или какое-либо значение (например, число).</a:t>
            </a:r>
            <a:endParaRPr lang="ru-RU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3112169" y="1040950"/>
            <a:ext cx="71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Бинарные арифметические операции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DC0DBE-1601-4491-A50F-9BBCA1C198E6}"/>
              </a:ext>
            </a:extLst>
          </p:cNvPr>
          <p:cNvSpPr txBox="1"/>
          <p:nvPr/>
        </p:nvSpPr>
        <p:spPr>
          <a:xfrm>
            <a:off x="368968" y="1640953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ru-RU" sz="2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сложения двух чисел</a:t>
            </a:r>
            <a:endParaRPr lang="ru-RU" sz="2800" b="1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1BB54F7-8ADC-443C-BDE3-2A7829DA2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661" y="1496193"/>
            <a:ext cx="3914275" cy="10350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3B1872D-AC31-42E8-9472-DE36FDCF7163}"/>
              </a:ext>
            </a:extLst>
          </p:cNvPr>
          <p:cNvSpPr txBox="1"/>
          <p:nvPr/>
        </p:nvSpPr>
        <p:spPr>
          <a:xfrm>
            <a:off x="481264" y="2539822"/>
            <a:ext cx="113738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Пример2.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На НГ родители Пети дали ему 30000 руб. на айфон. Бабушка и дедушка дали по 20000 руб., за год Петя еще отложил 10000 руб. в копилку. Сколько у Пети есть денег на подарок?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717F69D-B167-4534-A593-942A4BAC9A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4392"/>
          <a:stretch/>
        </p:blipFill>
        <p:spPr bwMode="auto">
          <a:xfrm>
            <a:off x="264042" y="3748755"/>
            <a:ext cx="11591074" cy="2844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806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3112168" y="-98166"/>
            <a:ext cx="71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Бинарные арифметические операции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DC0DBE-1601-4491-A50F-9BBCA1C198E6}"/>
              </a:ext>
            </a:extLst>
          </p:cNvPr>
          <p:cNvSpPr txBox="1"/>
          <p:nvPr/>
        </p:nvSpPr>
        <p:spPr>
          <a:xfrm>
            <a:off x="368968" y="42505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- </a:t>
            </a:r>
            <a:r>
              <a:rPr lang="ru-RU" sz="2800" b="1" u="sng" dirty="0"/>
              <a:t>Операция вычитания двух чисел</a:t>
            </a:r>
            <a:r>
              <a:rPr lang="ru-RU" u="sng" dirty="0"/>
              <a:t>:</a:t>
            </a:r>
            <a:r>
              <a:rPr lang="ru-RU" dirty="0"/>
              <a:t> </a:t>
            </a:r>
            <a:endParaRPr lang="ru-RU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B1872D-AC31-42E8-9472-DE36FDCF7163}"/>
              </a:ext>
            </a:extLst>
          </p:cNvPr>
          <p:cNvSpPr txBox="1"/>
          <p:nvPr/>
        </p:nvSpPr>
        <p:spPr>
          <a:xfrm>
            <a:off x="184484" y="2742616"/>
            <a:ext cx="118230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Пример2.</a:t>
            </a:r>
            <a:r>
              <a:rPr lang="ru-RU" sz="2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Петя еженедельно откладывал с обедов по 350 руб. Сколько денег он накопил за год?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192B73-773E-4C6F-9587-EE07A8EAF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968" y="379934"/>
            <a:ext cx="4459706" cy="115375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1EC4DF4-70E8-4CD4-8852-A7C58B9C7DA3}"/>
              </a:ext>
            </a:extLst>
          </p:cNvPr>
          <p:cNvSpPr txBox="1"/>
          <p:nvPr/>
        </p:nvSpPr>
        <p:spPr>
          <a:xfrm>
            <a:off x="368968" y="156478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ru-RU" sz="2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умножения двух чисел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8DE6C7A-6C0F-43B8-9A44-7CFEF3F80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7263" y="1588779"/>
            <a:ext cx="4739693" cy="109874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9F52C5-E373-4657-9EE9-47D04B3A27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725" y="3199939"/>
            <a:ext cx="10139362" cy="330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2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3112168" y="-98166"/>
            <a:ext cx="71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Бинарные арифметические операции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DC0DBE-1601-4491-A50F-9BBCA1C198E6}"/>
              </a:ext>
            </a:extLst>
          </p:cNvPr>
          <p:cNvSpPr txBox="1"/>
          <p:nvPr/>
        </p:nvSpPr>
        <p:spPr>
          <a:xfrm>
            <a:off x="445098" y="111017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/ </a:t>
            </a:r>
            <a:r>
              <a:rPr lang="ru-RU" sz="2800" b="1" u="sng" dirty="0"/>
              <a:t>операция деления двух чисел:</a:t>
            </a:r>
            <a:r>
              <a:rPr lang="ru-RU" sz="2800" b="1" dirty="0"/>
              <a:t> </a:t>
            </a:r>
            <a:r>
              <a:rPr lang="ru-RU" sz="2800" b="1" u="sng" dirty="0"/>
              <a:t>:</a:t>
            </a:r>
            <a:r>
              <a:rPr lang="ru-RU" sz="2800" b="1" dirty="0"/>
              <a:t> </a:t>
            </a:r>
            <a:endParaRPr lang="ru-RU" sz="4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B1872D-AC31-42E8-9472-DE36FDCF7163}"/>
              </a:ext>
            </a:extLst>
          </p:cNvPr>
          <p:cNvSpPr txBox="1"/>
          <p:nvPr/>
        </p:nvSpPr>
        <p:spPr>
          <a:xfrm>
            <a:off x="184484" y="2735530"/>
            <a:ext cx="120075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Пример2. </a:t>
            </a:r>
            <a:r>
              <a:rPr lang="ru-RU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Пети дали 2000руб. на неделю на обеды в школе. Сколько в день Петя может потратить? Учебная неделя 6 дней.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DDF0F1E-2251-46BF-81BC-B0AFB29F2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5621" y="287181"/>
            <a:ext cx="4716379" cy="216920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61A9DA7-0795-473E-83D2-3D1AF7220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99153"/>
            <a:ext cx="12192000" cy="335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3112168" y="-98166"/>
            <a:ext cx="71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Бинарные арифметические операции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DC0DBE-1601-4491-A50F-9BBCA1C198E6}"/>
              </a:ext>
            </a:extLst>
          </p:cNvPr>
          <p:cNvSpPr txBox="1"/>
          <p:nvPr/>
        </p:nvSpPr>
        <p:spPr>
          <a:xfrm>
            <a:off x="457200" y="769746"/>
            <a:ext cx="1143802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/ </a:t>
            </a:r>
            <a:r>
              <a:rPr lang="ru-RU" sz="2800" b="1" u="sng" dirty="0"/>
              <a:t>операция деления двух чисел:</a:t>
            </a:r>
            <a:r>
              <a:rPr lang="ru-RU" sz="2800" b="1" dirty="0"/>
              <a:t> </a:t>
            </a:r>
            <a:r>
              <a:rPr lang="ru-RU" sz="2400" u="sng" dirty="0"/>
              <a:t>если оба операнда целые числа , то результат тоже будет целое число</a:t>
            </a:r>
            <a:r>
              <a:rPr lang="ru-RU" sz="2400" dirty="0"/>
              <a:t> </a:t>
            </a:r>
            <a:endParaRPr lang="ru-RU" sz="40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05C0C4-0B6F-4160-9080-8388B1D90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81" y="1747112"/>
            <a:ext cx="9616488" cy="7563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7F0EDD-2EFE-4E8E-91E0-ADABD34AD8EA}"/>
              </a:ext>
            </a:extLst>
          </p:cNvPr>
          <p:cNvSpPr txBox="1"/>
          <p:nvPr/>
        </p:nvSpPr>
        <p:spPr>
          <a:xfrm>
            <a:off x="80210" y="2633113"/>
            <a:ext cx="1181501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spcBef>
                <a:spcPts val="600"/>
              </a:spcBef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выхода из этой ситуации необходимо определять литералы или переменные, участвующие в операции, именно как типы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double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float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051BA5B-B627-49DF-AD11-416DCB3EC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45" y="3474280"/>
            <a:ext cx="10655815" cy="61424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A762496-73F5-4FF0-8F0F-A4A08E0E83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" y="4398240"/>
            <a:ext cx="6222570" cy="138703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4DD2130-40C3-47DF-B967-5106E83F44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6513" y="4398239"/>
            <a:ext cx="5549318" cy="138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0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3112168" y="-98166"/>
            <a:ext cx="71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Бинарные арифметические операции</a:t>
            </a: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B5260A-D038-4970-BB58-834690642A18}"/>
              </a:ext>
            </a:extLst>
          </p:cNvPr>
          <p:cNvSpPr txBox="1"/>
          <p:nvPr/>
        </p:nvSpPr>
        <p:spPr>
          <a:xfrm>
            <a:off x="188495" y="631340"/>
            <a:ext cx="11815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SzPts val="1400"/>
              <a:tabLst>
                <a:tab pos="457200" algn="l"/>
              </a:tabLst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Операция получение остатка от целочисленного деления двух чисел</a:t>
            </a:r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4537A7C-D078-48AE-87AD-D31859F17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23" y="1082902"/>
            <a:ext cx="7338529" cy="102739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E5D1425-B385-4184-96CF-3382E3276553}"/>
              </a:ext>
            </a:extLst>
          </p:cNvPr>
          <p:cNvSpPr txBox="1"/>
          <p:nvPr/>
        </p:nvSpPr>
        <p:spPr>
          <a:xfrm>
            <a:off x="188495" y="2110296"/>
            <a:ext cx="1163453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Пример2.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 праздник Пети пришло 7 человек. Каждому другу мальчик хочет дать равное количество конфет. По сколько конфет получит каждый гость и сколько конфет останется, если всего у Пети есть 24 конфеты?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AC88A1D-FE7F-4C64-8A7E-0305702A29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01"/>
          <a:stretch/>
        </p:blipFill>
        <p:spPr>
          <a:xfrm>
            <a:off x="188495" y="3125960"/>
            <a:ext cx="11840780" cy="373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593557" y="-98166"/>
            <a:ext cx="114099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400" b="1" dirty="0">
                <a:highlight>
                  <a:srgbClr val="FFFF00"/>
                </a:highlight>
              </a:rPr>
              <a:t>Также есть ряд унарных операций, в которых принимает участие один операнд: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B5260A-D038-4970-BB58-834690642A18}"/>
              </a:ext>
            </a:extLst>
          </p:cNvPr>
          <p:cNvSpPr txBox="1"/>
          <p:nvPr/>
        </p:nvSpPr>
        <p:spPr>
          <a:xfrm>
            <a:off x="376990" y="324126"/>
            <a:ext cx="118150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buSzPts val="1400"/>
              <a:tabLst>
                <a:tab pos="457200" algn="l"/>
              </a:tabLst>
            </a:pPr>
            <a:r>
              <a:rPr lang="ru-RU" sz="2800" b="1" dirty="0"/>
              <a:t>++ </a:t>
            </a:r>
            <a:r>
              <a:rPr lang="ru-RU" sz="2800" b="1" u="sng" dirty="0"/>
              <a:t>Операция инкремента:</a:t>
            </a:r>
          </a:p>
          <a:p>
            <a:pPr algn="just">
              <a:spcBef>
                <a:spcPts val="600"/>
              </a:spcBef>
              <a:buSzPts val="1400"/>
              <a:tabLst>
                <a:tab pos="457200" algn="l"/>
              </a:tabLst>
            </a:pPr>
            <a:endParaRPr lang="ru-RU" sz="2800" b="1" dirty="0"/>
          </a:p>
          <a:p>
            <a:pPr lvl="0" algn="just">
              <a:spcBef>
                <a:spcPts val="600"/>
              </a:spcBef>
              <a:buSzPts val="1400"/>
              <a:tabLst>
                <a:tab pos="457200" algn="l"/>
              </a:tabLs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8789D9-B5AA-4CEB-822A-7C89A85D5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90" y="1062790"/>
            <a:ext cx="115021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-Инкремент бывает префиксным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 ++x - сначала значение переменной x увеличивается на 1, а потом ее значение возвращается в качестве результата операции.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-Постфиксный инкремент: x++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- сначала значение переменной x возвращается в качестве результата операции, а затем к нему прибавляется 1.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C7FE070-8721-4055-BDDE-F29F63434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252" y="3117478"/>
            <a:ext cx="7339263" cy="316264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6E87E35-638C-49A8-BF28-7F0256501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8191" y="3946720"/>
            <a:ext cx="1663616" cy="219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2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593557" y="-98166"/>
            <a:ext cx="114099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400" b="1" dirty="0">
                <a:highlight>
                  <a:srgbClr val="FFFF00"/>
                </a:highlight>
              </a:rPr>
              <a:t>Также есть ряд унарных операций, в которых принимает участие один операнд: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9FB286D-0EDB-42C7-A233-362E29398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799" y="547205"/>
            <a:ext cx="11752705" cy="1409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altLang="ru-RU" sz="2400" b="1" dirty="0">
                <a:solidFill>
                  <a:srgbClr val="000000"/>
                </a:solidFill>
              </a:rPr>
              <a:t>-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Операция декремента или уменьшения значения на единицу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Также существует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altLang="ru-RU" sz="28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префиксная форма декремента (</a:t>
            </a:r>
            <a:r>
              <a:rPr kumimoji="0" lang="ru-RU" altLang="ru-RU" sz="28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--x</a:t>
            </a:r>
            <a:r>
              <a:rPr kumimoji="0" lang="ru-RU" altLang="ru-RU" sz="28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ru-RU" altLang="ru-RU" sz="28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постфиксная форма декремента (</a:t>
            </a:r>
            <a:r>
              <a:rPr kumimoji="0" lang="ru-RU" altLang="ru-RU" sz="28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x--</a:t>
            </a:r>
            <a:r>
              <a:rPr kumimoji="0" lang="ru-RU" altLang="ru-RU" sz="28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).</a:t>
            </a:r>
            <a:endParaRPr kumimoji="0" lang="ru-RU" alt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7405CBF-E46F-4523-8C9A-8044838A0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85" y="2140529"/>
            <a:ext cx="8945102" cy="375299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147C092-FE58-432C-83EB-0F8A409F1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2097" y="2734230"/>
            <a:ext cx="2116555" cy="21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2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843A2C-2640-4D93-AD41-140AD077DCB7}"/>
              </a:ext>
            </a:extLst>
          </p:cNvPr>
          <p:cNvSpPr txBox="1"/>
          <p:nvPr/>
        </p:nvSpPr>
        <p:spPr>
          <a:xfrm>
            <a:off x="2727158" y="0"/>
            <a:ext cx="6769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операций от наивысшего к низшему</a:t>
            </a:r>
            <a:endParaRPr lang="ru-RU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E03A41-0CD8-47FE-B3D1-A72BD4F7FE01}"/>
              </a:ext>
            </a:extLst>
          </p:cNvPr>
          <p:cNvSpPr txBox="1"/>
          <p:nvPr/>
        </p:nvSpPr>
        <p:spPr>
          <a:xfrm>
            <a:off x="834190" y="419196"/>
            <a:ext cx="6096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Инкремент, декремент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Умножение, деление, получение остатка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Сложение, вычитание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CD8B908-5D78-4E5D-8FF8-1A6800738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10" y="1662830"/>
            <a:ext cx="7779671" cy="203186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7DADDD6-B570-4340-9FF4-A66E67FB1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3565" y="1629608"/>
            <a:ext cx="3260570" cy="1402214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85443A0C-9D15-448A-AA0F-663C96C4A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010" y="3890197"/>
            <a:ext cx="656776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То есть фактически набор операций выглядел так:</a:t>
            </a:r>
            <a:endParaRPr kumimoji="0" lang="ru-RU" altLang="ru-RU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90">
            <a:extLst>
              <a:ext uri="{FF2B5EF4-FFF2-40B4-BE49-F238E27FC236}">
                <a16:creationId xmlns:a16="http://schemas.microsoft.com/office/drawing/2014/main" id="{4C53837B-D09C-4C4C-9AB7-F3ECE3753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980" y="3717559"/>
            <a:ext cx="4298544" cy="67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7BF99FA9-A49B-4088-99C8-5D2CC002A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52571B-71E5-452A-80CC-68A8F79669C8}"/>
              </a:ext>
            </a:extLst>
          </p:cNvPr>
          <p:cNvSpPr txBox="1"/>
          <p:nvPr/>
        </p:nvSpPr>
        <p:spPr>
          <a:xfrm>
            <a:off x="385010" y="4762805"/>
            <a:ext cx="43301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помощью скобок мы могли бы изменить порядок операций</a:t>
            </a:r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3AD68CB-6DCA-44FD-B4D9-5E6B5AF13D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5130" y="4313676"/>
            <a:ext cx="7476869" cy="254432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7C7D4D8-75CA-451D-8C45-41A467775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584" y="5409136"/>
            <a:ext cx="3889656" cy="14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1832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658</TotalTime>
  <Words>822</Words>
  <Application>Microsoft Office PowerPoint</Application>
  <PresentationFormat>Широкоэкранный</PresentationFormat>
  <Paragraphs>58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Unicode MS</vt:lpstr>
      <vt:lpstr>Calibri</vt:lpstr>
      <vt:lpstr>Calibri Light</vt:lpstr>
      <vt:lpstr>Corbel</vt:lpstr>
      <vt:lpstr>Symbol</vt:lpstr>
      <vt:lpstr>Times New Roman</vt:lpstr>
      <vt:lpstr>Базис</vt:lpstr>
      <vt:lpstr>арифметические операции. Приоритеты операций. Операции присвоения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43</cp:revision>
  <dcterms:created xsi:type="dcterms:W3CDTF">2023-09-17T09:06:20Z</dcterms:created>
  <dcterms:modified xsi:type="dcterms:W3CDTF">2024-02-26T15:37:13Z</dcterms:modified>
</cp:coreProperties>
</file>