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80" r:id="rId11"/>
    <p:sldId id="276" r:id="rId12"/>
    <p:sldId id="277" r:id="rId13"/>
    <p:sldId id="278" r:id="rId14"/>
    <p:sldId id="28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microsoft.com/ru-ru/dotnet/api/system.datetime" TargetMode="External"/><Relationship Id="rId2" Type="http://schemas.openxmlformats.org/officeDocument/2006/relationships/hyperlink" Target="https://learn.microsoft.com/ru-ru/dotnet/csharp/language-reference/operators/type-testing-and-cast#cast-express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earn.microsoft.com/ru-ru/dotnet/api/system.int32.parse" TargetMode="External"/><Relationship Id="rId5" Type="http://schemas.openxmlformats.org/officeDocument/2006/relationships/hyperlink" Target="https://learn.microsoft.com/ru-ru/dotnet/api/system.convert" TargetMode="External"/><Relationship Id="rId4" Type="http://schemas.openxmlformats.org/officeDocument/2006/relationships/hyperlink" Target="https://learn.microsoft.com/ru-ru/dotnet/api/system.bitconverte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microsoft.com/ru-ru/dotnet/csharp/language-reference/builtin-types/floating-point-numeric-types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hyperlink" Target="https://learn.microsoft.com/ru-ru/dotnet/csharp/language-reference/builtin-types/integral-numeric-typ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типы данных. Преобразование базовых типов данных. Явные и не явные преобразование типов данных.</a:t>
            </a:r>
            <a:endParaRPr lang="ru-RU" sz="400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86E986E1-DD5A-4F19-B566-D0612BD84A3A}"/>
              </a:ext>
            </a:extLst>
          </p:cNvPr>
          <p:cNvSpPr txBox="1"/>
          <p:nvPr/>
        </p:nvSpPr>
        <p:spPr>
          <a:xfrm>
            <a:off x="204242" y="899435"/>
            <a:ext cx="6094520" cy="1489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byte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decimal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C9F0C2-3907-44BB-B2FE-FB00DDEAB7BA}"/>
              </a:ext>
            </a:extLst>
          </p:cNvPr>
          <p:cNvSpPr txBox="1"/>
          <p:nvPr/>
        </p:nvSpPr>
        <p:spPr>
          <a:xfrm>
            <a:off x="491815" y="376215"/>
            <a:ext cx="7187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компилятор проводит неявно </a:t>
            </a:r>
            <a:endParaRPr lang="ru-RU" sz="2800" dirty="0">
              <a:highlight>
                <a:srgbClr val="FFFF00"/>
              </a:highlight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0C2577C-EA24-4C44-A999-A66AEE55B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204" y="3377486"/>
            <a:ext cx="7609449" cy="11623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CF3A631-7130-48C3-8F93-D0D741EA5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204" y="4694287"/>
            <a:ext cx="9759090" cy="126427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232C8BA-1761-45BF-A1E4-BB769A609D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4527" y="1697723"/>
            <a:ext cx="2582043" cy="93198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96F3877-F8D1-4855-9ECE-E1F94E5401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4839" y="1697723"/>
            <a:ext cx="5222321" cy="105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056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3D72A5B-1A3C-416F-A3D1-9DEBB2298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282" y="690181"/>
            <a:ext cx="8644208" cy="59209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7E3B1D-D828-416C-BAEE-87DAC9FF4307}"/>
              </a:ext>
            </a:extLst>
          </p:cNvPr>
          <p:cNvSpPr txBox="1"/>
          <p:nvPr/>
        </p:nvSpPr>
        <p:spPr>
          <a:xfrm>
            <a:off x="2334006" y="246888"/>
            <a:ext cx="6094476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lnSpc>
                <a:spcPct val="115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Явные и не явные образования</a:t>
            </a:r>
            <a:endParaRPr lang="ru-RU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47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D1860E5-A8C4-412E-9D37-A11E2466F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65" y="1010916"/>
            <a:ext cx="6208151" cy="31677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0E4056-A8F1-4CA5-82C6-123A34600FF7}"/>
              </a:ext>
            </a:extLst>
          </p:cNvPr>
          <p:cNvSpPr txBox="1"/>
          <p:nvPr/>
        </p:nvSpPr>
        <p:spPr>
          <a:xfrm>
            <a:off x="2505722" y="235416"/>
            <a:ext cx="6094520" cy="390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lnSpc>
                <a:spcPct val="115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b="1" u="sng" dirty="0">
                <a:solidFill>
                  <a:srgbClr val="161616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Вещественные литералы</a:t>
            </a:r>
            <a:endParaRPr lang="ru-RU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D04166-11C0-46E8-88CA-3A6CA2F1A491}"/>
              </a:ext>
            </a:extLst>
          </p:cNvPr>
          <p:cNvSpPr txBox="1"/>
          <p:nvPr/>
        </p:nvSpPr>
        <p:spPr>
          <a:xfrm>
            <a:off x="407654" y="4178673"/>
            <a:ext cx="69785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 реального литерала определяется его суффиксом следующим образом: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Литерал без суффикса или с суффиксом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имеет тип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Литерал с суффиксом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имеет тип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float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161616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Литерал с суффиксом m или M имеет тип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decimal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12C9A-21F3-450D-AB53-A4E0770D9825}"/>
              </a:ext>
            </a:extLst>
          </p:cNvPr>
          <p:cNvSpPr txBox="1"/>
          <p:nvPr/>
        </p:nvSpPr>
        <p:spPr>
          <a:xfrm>
            <a:off x="7102136" y="1448087"/>
            <a:ext cx="477618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мы смотрим со стороны имени переменной-результат присвоения- является </a:t>
            </a:r>
            <a:r>
              <a:rPr kumimoji="0" lang="ru-RU" altLang="ru-RU" sz="1400" b="1" i="0" u="sng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значением переменной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altLang="ru-RU" sz="1400" dirty="0">
              <a:solidFill>
                <a:srgbClr val="16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 когда мы смотрим со стороны самого значения-  оно является для себя ЛИТЕРАЛОМ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71438-23B1-41A8-9641-6808DC5FD589}"/>
              </a:ext>
            </a:extLst>
          </p:cNvPr>
          <p:cNvSpPr txBox="1"/>
          <p:nvPr/>
        </p:nvSpPr>
        <p:spPr>
          <a:xfrm>
            <a:off x="6646116" y="4768000"/>
            <a:ext cx="6094520" cy="1603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043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101FD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 = 1.0;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101FD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decimal</a:t>
            </a:r>
            <a:r>
              <a:rPr lang="en-US" sz="1800" dirty="0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b = 2.1m;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Console.WriteLine</a:t>
            </a:r>
            <a:r>
              <a:rPr lang="en-US" sz="1800" dirty="0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(a + (</a:t>
            </a:r>
            <a:r>
              <a:rPr lang="en-US" sz="1800" dirty="0">
                <a:solidFill>
                  <a:srgbClr val="0101FD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)b);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Console.WriteLine</a:t>
            </a:r>
            <a:r>
              <a:rPr lang="en-US" sz="1800" dirty="0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((</a:t>
            </a:r>
            <a:r>
              <a:rPr lang="en-US" sz="1800" dirty="0">
                <a:solidFill>
                  <a:srgbClr val="0101FD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decimal</a:t>
            </a:r>
            <a:r>
              <a:rPr lang="en-US" sz="1800" dirty="0">
                <a:solidFill>
                  <a:srgbClr val="161616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)a + b);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72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8A64C8-DC65-48F1-B1BE-AAE365CDCFDD}"/>
              </a:ext>
            </a:extLst>
          </p:cNvPr>
          <p:cNvSpPr txBox="1"/>
          <p:nvPr/>
        </p:nvSpPr>
        <p:spPr>
          <a:xfrm>
            <a:off x="481611" y="306600"/>
            <a:ext cx="5865924" cy="1027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1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выполнить явное преобразование из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decimal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US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чего выполнить неявное преобразование в любое вещественное число и вывести на экран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19BEA4-E35B-4307-A582-DA882D2F4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917" y="230246"/>
            <a:ext cx="3868815" cy="13728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E3862E-F1B4-438E-9ABA-EA37BCD0305E}"/>
              </a:ext>
            </a:extLst>
          </p:cNvPr>
          <p:cNvSpPr txBox="1"/>
          <p:nvPr/>
        </p:nvSpPr>
        <p:spPr>
          <a:xfrm>
            <a:off x="481611" y="2062727"/>
            <a:ext cx="615648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выполнить явное преобразование из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вывести на экран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7232B15-5F1F-47C9-AF22-C7D0BEC0DA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70"/>
          <a:stretch/>
        </p:blipFill>
        <p:spPr>
          <a:xfrm>
            <a:off x="7433015" y="2043864"/>
            <a:ext cx="3728621" cy="10355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15EF237-5486-4982-8562-622C586AE616}"/>
              </a:ext>
            </a:extLst>
          </p:cNvPr>
          <p:cNvSpPr txBox="1"/>
          <p:nvPr/>
        </p:nvSpPr>
        <p:spPr>
          <a:xfrm>
            <a:off x="481611" y="3616733"/>
            <a:ext cx="615648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выполнить явное преобразование из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decimal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byte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и вывести на экран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72BBEEF-698B-4FAC-B93E-531B5BF10C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651"/>
          <a:stretch/>
        </p:blipFill>
        <p:spPr>
          <a:xfrm>
            <a:off x="7362917" y="3421861"/>
            <a:ext cx="4243691" cy="94595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4842F22-F289-4740-ABBD-6315FC98597E}"/>
              </a:ext>
            </a:extLst>
          </p:cNvPr>
          <p:cNvSpPr txBox="1"/>
          <p:nvPr/>
        </p:nvSpPr>
        <p:spPr>
          <a:xfrm>
            <a:off x="367313" y="5170739"/>
            <a:ext cx="609452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выполнить неявное преобразование из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в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явно преобразовать в 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вывести на экран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2877313-9198-4813-AD56-61611309C2E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746" b="7187"/>
          <a:stretch/>
        </p:blipFill>
        <p:spPr>
          <a:xfrm>
            <a:off x="7362917" y="4898166"/>
            <a:ext cx="3440375" cy="125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3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3582C6C-1A5D-4B63-8F9B-476E796FA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61" y="377741"/>
            <a:ext cx="10219398" cy="156335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613481-5EF8-4C94-BFF5-79DA6F3DC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2853" y="1200580"/>
            <a:ext cx="3322220" cy="133299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9F59515-A96B-4638-9D57-21C4D92E21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61" y="3362324"/>
            <a:ext cx="10526479" cy="156335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647B991-512B-4C80-828A-F56874B994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1400" y="4193936"/>
            <a:ext cx="2905125" cy="146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6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C3C297-B85D-4D87-A9A3-AB258957B6D6}"/>
              </a:ext>
            </a:extLst>
          </p:cNvPr>
          <p:cNvSpPr txBox="1"/>
          <p:nvPr/>
        </p:nvSpPr>
        <p:spPr>
          <a:xfrm>
            <a:off x="284085" y="248575"/>
            <a:ext cx="1166525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/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 данных определяет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внутреннее представление данных, множество значений, которые может принимать объект, а также допустимые действия, которые можно применять над объектом.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/>
            <a:r>
              <a:rPr lang="ru-RU" sz="3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Типов намного больше , но мы рассмотрим наиболее используемые на практике</a:t>
            </a:r>
          </a:p>
          <a:p>
            <a:pPr indent="270510" algn="just"/>
            <a:r>
              <a:rPr lang="ru-RU" sz="3200" b="0" i="1" dirty="0">
                <a:solidFill>
                  <a:srgbClr val="202124"/>
                </a:solidFill>
                <a:effectLst/>
                <a:latin typeface="Google Sans"/>
              </a:rPr>
              <a:t>C# является строго типизированным языком. </a:t>
            </a:r>
            <a:r>
              <a:rPr lang="ru-RU" sz="3200" b="0" i="1" dirty="0">
                <a:solidFill>
                  <a:srgbClr val="040C28"/>
                </a:solidFill>
                <a:effectLst/>
                <a:latin typeface="Google Sans"/>
              </a:rPr>
              <a:t>Каждая переменная и константа имеет тип, как и каждое выражение, результатом вычисления которого является значение</a:t>
            </a:r>
            <a:r>
              <a:rPr lang="ru-RU" sz="3200" b="0" i="1" dirty="0">
                <a:solidFill>
                  <a:srgbClr val="202124"/>
                </a:solidFill>
                <a:effectLst/>
                <a:latin typeface="Google Sans"/>
              </a:rPr>
              <a:t>. Каждое объявление метода задает имя, тип и вид (значение, ссылка или вывод) для каждого входного параметра и для возвращаемого значения.</a:t>
            </a:r>
            <a:endParaRPr lang="ru-RU" sz="3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4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02CBF3-1D41-450A-A28D-C57D4A95D506}"/>
              </a:ext>
            </a:extLst>
          </p:cNvPr>
          <p:cNvSpPr txBox="1"/>
          <p:nvPr/>
        </p:nvSpPr>
        <p:spPr>
          <a:xfrm>
            <a:off x="2727664" y="15712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/>
            <a:r>
              <a:rPr lang="ru-RU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 языке C# есть следующие базовые типы данных: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Рисунок 50">
            <a:extLst>
              <a:ext uri="{FF2B5EF4-FFF2-40B4-BE49-F238E27FC236}">
                <a16:creationId xmlns:a16="http://schemas.microsoft.com/office/drawing/2014/main" id="{8E589048-6932-4278-8533-828CA8BE6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231" y="1469500"/>
            <a:ext cx="4529204" cy="76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39">
            <a:extLst>
              <a:ext uri="{FF2B5EF4-FFF2-40B4-BE49-F238E27FC236}">
                <a16:creationId xmlns:a16="http://schemas.microsoft.com/office/drawing/2014/main" id="{ADD6270F-6BC1-46F3-BC77-FA87E6EAB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231" y="510918"/>
            <a:ext cx="4529204" cy="91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EF71BA6-D8E5-4AFE-9C54-578F7D552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8865" y="2345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70F25-E130-479D-82C4-5B655612F0D9}"/>
              </a:ext>
            </a:extLst>
          </p:cNvPr>
          <p:cNvSpPr txBox="1"/>
          <p:nvPr/>
        </p:nvSpPr>
        <p:spPr>
          <a:xfrm>
            <a:off x="117629" y="713649"/>
            <a:ext cx="67448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730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byte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хранит целое число от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до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255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занимает 1 байт. Представлен системным типом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System.Byte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BD2776-36E1-491C-AD38-AD60E9C9FBB3}"/>
              </a:ext>
            </a:extLst>
          </p:cNvPr>
          <p:cNvSpPr txBox="1"/>
          <p:nvPr/>
        </p:nvSpPr>
        <p:spPr>
          <a:xfrm>
            <a:off x="82545" y="1421535"/>
            <a:ext cx="66463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730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bool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хранит значение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или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(логические литералы). Представлен системным типом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System.Boolean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1558A8-E309-4697-A38E-5C580C7390AC}"/>
              </a:ext>
            </a:extLst>
          </p:cNvPr>
          <p:cNvSpPr txBox="1"/>
          <p:nvPr/>
        </p:nvSpPr>
        <p:spPr>
          <a:xfrm>
            <a:off x="117629" y="2235866"/>
            <a:ext cx="645184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хранит целое число от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-2147483648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2147483647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занимает 4 байта. Представлен системным типом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System.Int32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Все целочисленные литералы по умолчанию представляют значения типа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kumimoji="0" lang="ru-RU" altLang="ru-RU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4294489-DA2C-456D-941E-13A529C9E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635" y="2345385"/>
            <a:ext cx="5735365" cy="13205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1B433DE-0FF7-4CD6-B25D-E2280AA33B56}"/>
              </a:ext>
            </a:extLst>
          </p:cNvPr>
          <p:cNvSpPr txBox="1"/>
          <p:nvPr/>
        </p:nvSpPr>
        <p:spPr>
          <a:xfrm>
            <a:off x="179773" y="3929496"/>
            <a:ext cx="6094476" cy="269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730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float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хранит число с плавающей точкой от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-3.4*10</a:t>
            </a:r>
            <a:r>
              <a:rPr kumimoji="0" lang="ru-RU" altLang="ru-RU" sz="18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38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до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3.4*10</a:t>
            </a:r>
            <a:r>
              <a:rPr kumimoji="0" lang="ru-RU" altLang="ru-RU" sz="18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38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занимает 4 байта. Представлен системным типом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System.Single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42900" marR="0" lvl="0" indent="-730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double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хранит число с плавающей точкой от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±5.0*10</a:t>
            </a:r>
            <a:r>
              <a:rPr kumimoji="0" lang="ru-RU" altLang="ru-RU" sz="18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-324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до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±1.7*10</a:t>
            </a:r>
            <a:r>
              <a:rPr kumimoji="0" lang="ru-RU" altLang="ru-RU" sz="18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308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занимает 8 байта. Представлен системным типом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System.Double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42900" marR="0" lvl="0" indent="-730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хранит одиночный символ в кодировке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Unicode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занимает 2 байта. Представлен системным типом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System.Char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23DCDA48-FDA1-4DFE-8348-A9108A9ED2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279" y="5388500"/>
            <a:ext cx="3336489" cy="1192755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72509399-D319-4674-BCCE-39EEA760F9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6536" y="4786884"/>
            <a:ext cx="4026599" cy="44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428FEF-8723-4C5C-B51B-D46A04D8B070}"/>
              </a:ext>
            </a:extLst>
          </p:cNvPr>
          <p:cNvSpPr txBox="1"/>
          <p:nvPr/>
        </p:nvSpPr>
        <p:spPr>
          <a:xfrm>
            <a:off x="139446" y="397871"/>
            <a:ext cx="60944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730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string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хранит набор символов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Unicode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Представлен системным типом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System.String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Этому типу соответствуют строковые литералы.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A68DF5-4A69-485F-B93B-29826235B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298" y="658706"/>
            <a:ext cx="4877181" cy="10479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00F26-22CE-4EDA-9B94-DD986BF3C119}"/>
              </a:ext>
            </a:extLst>
          </p:cNvPr>
          <p:cNvSpPr txBox="1"/>
          <p:nvPr/>
        </p:nvSpPr>
        <p:spPr>
          <a:xfrm>
            <a:off x="428391" y="2795013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Локальные переменные можно объявлять без указания конкретного типа. Ключевое слово 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rgbClr val="16161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var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ea typeface="Times New Roman" panose="02020603050405020304" pitchFamily="18" charset="0"/>
              </a:rPr>
              <a:t> указывает, что компилятор должен вывести тип переменной из выражения справа от оператора инициализации.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CE6E6A9-C8BD-4C7E-BA7C-6E8430A67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958" y="2795013"/>
            <a:ext cx="5184521" cy="25058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8F5C31B-F8B7-47CD-A2E2-6522CC5DB154}"/>
              </a:ext>
            </a:extLst>
          </p:cNvPr>
          <p:cNvSpPr txBox="1"/>
          <p:nvPr/>
        </p:nvSpPr>
        <p:spPr>
          <a:xfrm>
            <a:off x="5896991" y="5607653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i="1" dirty="0">
                <a:solidFill>
                  <a:srgbClr val="16161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Он указывает только на то, что компилятор определяет и назначает наиболее подходящий тип.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0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3F9C-3DD1-43E9-9617-4B613AF3645A}"/>
              </a:ext>
            </a:extLst>
          </p:cNvPr>
          <p:cNvSpPr txBox="1"/>
          <p:nvPr/>
        </p:nvSpPr>
        <p:spPr>
          <a:xfrm>
            <a:off x="188649" y="240566"/>
            <a:ext cx="117163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/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определим несколько переменных разных типов и выведем их значения на консоль: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FD87360-1C2D-4246-9A20-07227D2B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40" y="807634"/>
            <a:ext cx="7383183" cy="363089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D7A7B4C-87BC-43E5-84BF-A7371577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046" y="2921816"/>
            <a:ext cx="3859614" cy="36308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7A40FC-9C50-497E-8ACC-4B7529549727}"/>
              </a:ext>
            </a:extLst>
          </p:cNvPr>
          <p:cNvSpPr txBox="1"/>
          <p:nvPr/>
        </p:nvSpPr>
        <p:spPr>
          <a:xfrm>
            <a:off x="9013986" y="2245003"/>
            <a:ext cx="53813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/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23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7AFD9C-8D9A-48F3-9ECA-5BE0CDB1B169}"/>
              </a:ext>
            </a:extLst>
          </p:cNvPr>
          <p:cNvSpPr txBox="1"/>
          <p:nvPr/>
        </p:nvSpPr>
        <p:spPr>
          <a:xfrm>
            <a:off x="4665726" y="199382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/>
            <a:r>
              <a:rPr lang="ru-RU" sz="1800" b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Неявная типизация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BA176D-7B5F-4F31-A03F-36780A840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958" y="3019770"/>
            <a:ext cx="3406464" cy="9984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3BD22C-D035-4973-BC00-43E3F5799C8C}"/>
              </a:ext>
            </a:extLst>
          </p:cNvPr>
          <p:cNvSpPr txBox="1"/>
          <p:nvPr/>
        </p:nvSpPr>
        <p:spPr>
          <a:xfrm>
            <a:off x="370678" y="711446"/>
            <a:ext cx="115697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неявной типизации вместо названия типа данных используется ключевое слово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Затем уже при компиляции компилятор сам выводит тип данных исходя из присвоенного значения. Так как по умолчанию все целочисленные значения рассматриваются как значения типа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поэтому в итоге переменная c будет иметь тип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Аналогично переменной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присваивается строка, поэтому эта переменная будет иметь тип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AB898D-753A-4B07-B5FC-D1BAB2B80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525" y="4316905"/>
            <a:ext cx="3975444" cy="197169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3C4E89-3A98-4623-AEDE-81D4E6FA0219}"/>
              </a:ext>
            </a:extLst>
          </p:cNvPr>
          <p:cNvSpPr txBox="1"/>
          <p:nvPr/>
        </p:nvSpPr>
        <p:spPr>
          <a:xfrm>
            <a:off x="715698" y="4517921"/>
            <a:ext cx="6094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Нельзя сначала объявить неявно типизируемую переменную, а затем инициализировать: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05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57B9DC-67B0-4727-AE48-15A6A7F427F9}"/>
              </a:ext>
            </a:extLst>
          </p:cNvPr>
          <p:cNvSpPr txBox="1"/>
          <p:nvPr/>
        </p:nvSpPr>
        <p:spPr>
          <a:xfrm>
            <a:off x="3048740" y="350060"/>
            <a:ext cx="609452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2400" b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Преобразование базовых типов данных</a:t>
            </a:r>
            <a:endParaRPr lang="ru-RU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717913-2EB3-4FAF-9862-D2D8378FD923}"/>
              </a:ext>
            </a:extLst>
          </p:cNvPr>
          <p:cNvSpPr txBox="1"/>
          <p:nvPr/>
        </p:nvSpPr>
        <p:spPr>
          <a:xfrm>
            <a:off x="400975" y="957672"/>
            <a:ext cx="1139005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Неявные преобразования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Специальный синтаксис не требуется, так как преобразование всегда завершается успешно и данные не будут потеряны.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Примеры включают преобразования из меньших в большие целочисленные типы и преобразования из производных классов в базовые классы.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Явные преобразования (приведения)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. Для явных преобразований требуется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выражение приведения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Приведение требуется, если в ходе преобразования данные могут быть утрачены или преобразование может завершиться сбоем по другим причинам.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Типичными примерами являются числовое преобразование в тип с меньшей точностью или меньшим диапазоном и преобразование экземпляра базового класса в производный класс.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Пользовательские преобразования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Такие преобразования выполняются специальными методами, которые можно определить для включения явных и неявных преобразований между пользовательскими типами без связи "базовый класс — производный класс".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Преобразования с использованием вспомогательных классов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Чтобы выполнить преобразование между несовместимыми типами, например целыми числами и объектами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System.DateTime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или шестнадцатеричными строками и массивами байтов, можно использовать классы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System.BitConverter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и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System.Convert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а также методы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Parse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ea typeface="Times New Roman" panose="02020603050405020304" pitchFamily="18" charset="0"/>
              </a:rPr>
              <a:t>встроенных числовых типов, такие как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Int32.Parse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(рассмотрим через пару!)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6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E375D7-2B69-4AA2-A057-78FAE8DA8B55}"/>
              </a:ext>
            </a:extLst>
          </p:cNvPr>
          <p:cNvSpPr txBox="1"/>
          <p:nvPr/>
        </p:nvSpPr>
        <p:spPr>
          <a:xfrm>
            <a:off x="4210235" y="24590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Явные преобразования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DCFDE6-3C16-4325-B50B-8F6DE0CA3CD5}"/>
              </a:ext>
            </a:extLst>
          </p:cNvPr>
          <p:cNvSpPr txBox="1"/>
          <p:nvPr/>
        </p:nvSpPr>
        <p:spPr>
          <a:xfrm>
            <a:off x="357326" y="709984"/>
            <a:ext cx="6094520" cy="155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явных преобразованиях (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explicit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мы сами должны применить операцию приведения (операция ()). Суть операции преобразования типов состоит в том, что перед значением указывается в скобках тип, к которому надо привести данное значение: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EDBC9D7-1FB4-4729-A146-0645A0C7C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4703" y="925956"/>
            <a:ext cx="3840239" cy="10365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B5001D-1234-4E2B-A284-6A7E5FB8C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136" y="2364265"/>
            <a:ext cx="10580749" cy="13582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9BFC12-0868-4E91-90AF-79BF30D68DB6}"/>
              </a:ext>
            </a:extLst>
          </p:cNvPr>
          <p:cNvSpPr txBox="1"/>
          <p:nvPr/>
        </p:nvSpPr>
        <p:spPr>
          <a:xfrm>
            <a:off x="357326" y="4018546"/>
            <a:ext cx="11296834" cy="2540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Т.к. сначала я объявляю переменную х и присваиваю ей вещественное значение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10.123335, после чего объявляю новую переменную у целочисленным типом и выполняю явное преобразование 10.123335 в целочисленный тип к 10, после чего снова результат этой операции я объявляю новую переменную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вещественной и уже компилятор неявно преобразует к вещественному типу.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 результат будет 10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529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34FBB6-7411-4518-B384-64893ADF5C48}"/>
              </a:ext>
            </a:extLst>
          </p:cNvPr>
          <p:cNvSpPr txBox="1"/>
          <p:nvPr/>
        </p:nvSpPr>
        <p:spPr>
          <a:xfrm>
            <a:off x="286674" y="1022660"/>
            <a:ext cx="11618651" cy="125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2400" b="1" i="1" u="sng" dirty="0"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Приведение</a:t>
            </a:r>
            <a:r>
              <a:rPr lang="ru-RU" sz="2400" dirty="0"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способ явно указать компилятору, что необходимо выполнить преобразование и что вам известно, что может произойти потеря данных или приведение может завершиться сбоем во время выполнения.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79D39E-B2D4-46F0-9DCB-63D6F6FC7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287" y="2709296"/>
            <a:ext cx="5381524" cy="24968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4FC1A9-4D3D-489D-9CFA-C8C90B4EF2D1}"/>
              </a:ext>
            </a:extLst>
          </p:cNvPr>
          <p:cNvSpPr txBox="1"/>
          <p:nvPr/>
        </p:nvSpPr>
        <p:spPr>
          <a:xfrm>
            <a:off x="224160" y="2544023"/>
            <a:ext cx="6094520" cy="2827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Bef>
                <a:spcPts val="50"/>
              </a:spcBef>
              <a:spcAft>
                <a:spcPts val="800"/>
              </a:spcAft>
            </a:pPr>
            <a:r>
              <a:rPr lang="ru-RU" sz="2800" dirty="0">
                <a:solidFill>
                  <a:srgbClr val="16161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выполнить приведение, укажите тип, в который производится приведение, в круглых скобках перед преобразуемым значением или переменной. В следующей программе выполняется приведение</a:t>
            </a:r>
            <a:r>
              <a:rPr lang="ru-RU" sz="2000" dirty="0">
                <a:solidFill>
                  <a:srgbClr val="161616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типа </a:t>
            </a:r>
            <a:r>
              <a:rPr lang="ru-RU" sz="2000" u="sng" dirty="0" err="1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double</a:t>
            </a:r>
            <a:r>
              <a:rPr lang="ru-RU" sz="2000" dirty="0">
                <a:solidFill>
                  <a:srgbClr val="161616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u="sng" dirty="0" err="1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int</a:t>
            </a:r>
            <a:r>
              <a:rPr lang="ru-RU" sz="2000" dirty="0">
                <a:solidFill>
                  <a:srgbClr val="161616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05E77F-7F7F-4B25-AF33-82CFD1928C46}"/>
              </a:ext>
            </a:extLst>
          </p:cNvPr>
          <p:cNvSpPr txBox="1"/>
          <p:nvPr/>
        </p:nvSpPr>
        <p:spPr>
          <a:xfrm>
            <a:off x="3056049" y="22511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Явные преобразования / приведение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F76386-B75E-48A7-AD0A-83559D429AB2}"/>
              </a:ext>
            </a:extLst>
          </p:cNvPr>
          <p:cNvSpPr txBox="1"/>
          <p:nvPr/>
        </p:nvSpPr>
        <p:spPr>
          <a:xfrm>
            <a:off x="286674" y="5835340"/>
            <a:ext cx="6096000" cy="703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50"/>
              </a:spcBef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double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decimal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вещественные числа, но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double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нужно явно приводить к типу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decimal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явное преобразование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A9977FF5-F247-49EC-8FB7-CB1D835F1C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8066" y="5684246"/>
            <a:ext cx="5194745" cy="100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2400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607</TotalTime>
  <Words>955</Words>
  <Application>Microsoft Office PowerPoint</Application>
  <PresentationFormat>Широкоэкранный</PresentationFormat>
  <Paragraphs>56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Arial Unicode MS</vt:lpstr>
      <vt:lpstr>Calibri</vt:lpstr>
      <vt:lpstr>Consolas</vt:lpstr>
      <vt:lpstr>Corbel</vt:lpstr>
      <vt:lpstr>Google Sans</vt:lpstr>
      <vt:lpstr>Helvetica</vt:lpstr>
      <vt:lpstr>Segoe UI</vt:lpstr>
      <vt:lpstr>Times New Roman</vt:lpstr>
      <vt:lpstr>Базис</vt:lpstr>
      <vt:lpstr>типы данных. Преобразование базовых типов данных. Явные и не явные преобразование типов данных.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35</cp:revision>
  <dcterms:created xsi:type="dcterms:W3CDTF">2023-09-17T09:06:20Z</dcterms:created>
  <dcterms:modified xsi:type="dcterms:W3CDTF">2024-01-28T10:52:34Z</dcterms:modified>
</cp:coreProperties>
</file>