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8046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779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344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2528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6242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53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038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687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033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129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009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0162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811165-0DCC-4BCD-94C0-54B5CEC272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520" y="926032"/>
            <a:ext cx="9966960" cy="2926080"/>
          </a:xfrm>
        </p:spPr>
        <p:txBody>
          <a:bodyPr>
            <a:normAutofit/>
          </a:bodyPr>
          <a:lstStyle/>
          <a:p>
            <a:r>
              <a:rPr lang="ru-RU" sz="8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переменные и константы</a:t>
            </a:r>
            <a:endParaRPr lang="ru-RU" sz="368400" dirty="0"/>
          </a:p>
        </p:txBody>
      </p:sp>
    </p:spTree>
    <p:extLst>
      <p:ext uri="{BB962C8B-B14F-4D97-AF65-F5344CB8AC3E}">
        <p14:creationId xmlns:p14="http://schemas.microsoft.com/office/powerpoint/2010/main" val="31702856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BDBFE4C-EFF2-4EB0-B4BC-21C5A0089D02}"/>
              </a:ext>
            </a:extLst>
          </p:cNvPr>
          <p:cNvSpPr txBox="1"/>
          <p:nvPr/>
        </p:nvSpPr>
        <p:spPr>
          <a:xfrm>
            <a:off x="233038" y="238505"/>
            <a:ext cx="11600896" cy="17566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Задание1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В группе есть 5 студентов. Вывести на экран </a:t>
            </a:r>
            <a:r>
              <a:rPr lang="ru-RU" sz="24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фио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 и оценки каждого студента, оценивать по 5-тя бальной шкале. Форматирование выполнить с помощью конкатенации.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1EE6C7B-22C9-446A-84B1-449A4E9A9A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939" y="2982895"/>
            <a:ext cx="10896121" cy="3249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057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0D6463E-45A7-470E-A611-D49FC9C0B7EA}"/>
              </a:ext>
            </a:extLst>
          </p:cNvPr>
          <p:cNvSpPr txBox="1"/>
          <p:nvPr/>
        </p:nvSpPr>
        <p:spPr>
          <a:xfrm>
            <a:off x="239698" y="35511"/>
            <a:ext cx="11887198" cy="2192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Задание</a:t>
            </a:r>
            <a:r>
              <a:rPr lang="ru-RU" sz="1600" dirty="0">
                <a:solidFill>
                  <a:srgbClr val="000000"/>
                </a:solidFill>
                <a:effectLst/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2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ru-RU" sz="16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В группе есть 5 студентов. Вывести на экран </a:t>
            </a:r>
            <a:r>
              <a:rPr lang="ru-RU" sz="16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фио</a:t>
            </a:r>
            <a:r>
              <a:rPr lang="ru-RU" sz="16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 и оценки каждого студента. Оценивать по 5-тя бальной шкале, С УЧЕТОМ РАЗНЫХ ПРЕДМЕТОВ: Математика, философия, русский язык, география. Вывод выполнить через интерполяцию.</a:t>
            </a:r>
            <a:r>
              <a:rPr lang="ru-RU" sz="1600" dirty="0">
                <a:solidFill>
                  <a:srgbClr val="000000"/>
                </a:solidFill>
                <a:effectLst/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600" dirty="0">
                <a:solidFill>
                  <a:srgbClr val="000000"/>
                </a:solidFill>
                <a:effectLst/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Одному из студентов сделать форматирование в виде: 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dirty="0">
                <a:solidFill>
                  <a:srgbClr val="000000"/>
                </a:solidFill>
                <a:effectLst/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Петров Иван Иванович получил: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dirty="0">
                <a:solidFill>
                  <a:srgbClr val="000000"/>
                </a:solidFill>
                <a:effectLst/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оценка 5 по предмету: география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dirty="0">
                <a:solidFill>
                  <a:srgbClr val="000000"/>
                </a:solidFill>
                <a:effectLst/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оценка 2 по предмету: русский язык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5419EED-1C9A-4D56-A99B-49BFC883C3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222" y="2663300"/>
            <a:ext cx="11207472" cy="3400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799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7D6F6BC-F437-4731-BB8D-1E1B2AD68C06}"/>
              </a:ext>
            </a:extLst>
          </p:cNvPr>
          <p:cNvSpPr txBox="1"/>
          <p:nvPr/>
        </p:nvSpPr>
        <p:spPr>
          <a:xfrm>
            <a:off x="627355" y="701336"/>
            <a:ext cx="10937289" cy="57015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40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Переменная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представляет именованную область памяти, в которой хранится значение определенного типа. Переменная имеет тип, имя и значение. </a:t>
            </a:r>
            <a:r>
              <a:rPr lang="ru-RU" sz="40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Тип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определяет, какого рода информацию может хранить переменная.</a:t>
            </a:r>
          </a:p>
          <a:p>
            <a:pPr algn="just"/>
            <a:endParaRPr lang="ru-RU" sz="40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СИНТАКСИС</a:t>
            </a:r>
          </a:p>
          <a:p>
            <a:pPr marL="342900" lvl="0" indent="-342900" algn="just">
              <a:spcBef>
                <a:spcPts val="50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имя может содержать любые цифры, буквы и символ подчеркивания, при этом первый символ в имени должен быть буквой или символом подчеркивания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50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имени не должно быть знаков пунктуации и пробелов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50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имя не может быть ключевым словом языка C#. </a:t>
            </a:r>
            <a:endParaRPr lang="ru-RU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8856332-6AC4-47F8-A461-7845F6BA5B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1860" y="4214165"/>
            <a:ext cx="5394656" cy="810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88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C08A3340-9E0D-473C-B9BD-721FA6A890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760" y="524602"/>
            <a:ext cx="4315027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определим переменную: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5" name="Рисунок 25">
            <a:extLst>
              <a:ext uri="{FF2B5EF4-FFF2-40B4-BE49-F238E27FC236}">
                <a16:creationId xmlns:a16="http://schemas.microsoft.com/office/drawing/2014/main" id="{A2B42E8F-A956-4127-80AC-A7DCE6C333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5895" y="300144"/>
            <a:ext cx="5193115" cy="1052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EF51CF1C-5949-4026-928F-C6AC4FFAEA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230" y="114908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9" name="Рисунок 26">
            <a:extLst>
              <a:ext uri="{FF2B5EF4-FFF2-40B4-BE49-F238E27FC236}">
                <a16:creationId xmlns:a16="http://schemas.microsoft.com/office/drawing/2014/main" id="{4DD2CFEB-C5ED-4A60-B341-6FCA631108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8797" y="1405294"/>
            <a:ext cx="4886348" cy="1756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Рисунок 27">
            <a:extLst>
              <a:ext uri="{FF2B5EF4-FFF2-40B4-BE49-F238E27FC236}">
                <a16:creationId xmlns:a16="http://schemas.microsoft.com/office/drawing/2014/main" id="{4BC25C9B-CD49-494E-BFC6-FD0C280385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6868" y="3716118"/>
            <a:ext cx="4779145" cy="1660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6">
            <a:extLst>
              <a:ext uri="{FF2B5EF4-FFF2-40B4-BE49-F238E27FC236}">
                <a16:creationId xmlns:a16="http://schemas.microsoft.com/office/drawing/2014/main" id="{47683508-1CE8-4213-95D6-9D0F800C6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760" y="1346261"/>
            <a:ext cx="5722135" cy="2523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C# является </a:t>
            </a:r>
            <a:r>
              <a:rPr kumimoji="0" lang="ru-RU" altLang="ru-RU" sz="2800" b="0" i="0" u="sng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регистрозависимым</a:t>
            </a:r>
            <a:r>
              <a:rPr kumimoji="0" lang="ru-RU" altLang="ru-RU" sz="2800" b="0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языком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поэтому следующие два определения переменных будут представлять две разные переменные: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7EAD7CFD-4EF4-40BE-B846-8A4C1D7F5151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169512" y="3680928"/>
            <a:ext cx="5710630" cy="1661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После определения переменной можно присвоить некоторое значение: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26BBE9AE-53B4-4F7E-AA66-ACCE0AC655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230" y="301195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176F59C-ACAE-421C-AA27-ABD8E1A04064}"/>
              </a:ext>
            </a:extLst>
          </p:cNvPr>
          <p:cNvSpPr txBox="1"/>
          <p:nvPr/>
        </p:nvSpPr>
        <p:spPr>
          <a:xfrm>
            <a:off x="163760" y="5803507"/>
            <a:ext cx="609452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</a:t>
            </a:r>
            <a:r>
              <a:rPr lang="ru-R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нициализацией</a:t>
            </a:r>
            <a:endParaRPr lang="ru-RU" dirty="0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B9F91697-F0C3-44A6-B465-ED03911DA42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88797" y="5708910"/>
            <a:ext cx="5063235" cy="712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242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9046788-215E-463B-8A78-F4765A5609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840" y="927078"/>
            <a:ext cx="1158832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пример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, создадим небольшую программу, в которой определим переменную, поменяем ее значение и выведем его на консоль: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FFFF00"/>
              </a:highlight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C006206B-7D69-4F9D-B920-2DB73E8D1D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840" y="215485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47A6DA4-E3BF-4852-9FE9-90B6E3B106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4946" y="4274600"/>
            <a:ext cx="4485371" cy="2166404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C3BFDD6-5765-4E92-B0BF-D443F5438FB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1448"/>
          <a:stretch/>
        </p:blipFill>
        <p:spPr>
          <a:xfrm>
            <a:off x="417250" y="2143894"/>
            <a:ext cx="11149558" cy="1902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720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D0FA484-AA4F-45C7-A8CE-C2B8F9C70AEA}"/>
              </a:ext>
            </a:extLst>
          </p:cNvPr>
          <p:cNvSpPr txBox="1"/>
          <p:nvPr/>
        </p:nvSpPr>
        <p:spPr>
          <a:xfrm>
            <a:off x="321815" y="338182"/>
            <a:ext cx="11707428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Константа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должна быть обязательно инициализирована при определении, и после определения значение константы не может быть изменено.</a:t>
            </a:r>
          </a:p>
          <a:p>
            <a:pPr algn="just"/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Имя константы указывают </a:t>
            </a:r>
            <a:r>
              <a:rPr lang="ru-RU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капслуком</a:t>
            </a:r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!!!</a:t>
            </a:r>
          </a:p>
          <a:p>
            <a:pPr algn="just"/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Константы предназначены для описания таких значений, которые не должны изменяться в программе. Для определения констант используется ключевое слово </a:t>
            </a:r>
            <a:r>
              <a:rPr lang="ru-RU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const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которое указывается перед типом константы: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4A13261-31C9-4F83-8E4E-2AAD7215A4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815" y="3472831"/>
            <a:ext cx="11329756" cy="725934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20763F2-D133-4229-B46A-2C6E357B44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942" y="4511891"/>
            <a:ext cx="11419502" cy="518817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4793623-AE09-49C0-8973-F636E53208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815" y="5311297"/>
            <a:ext cx="10919079" cy="954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751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682FB1C-D325-4BD7-B6CD-4B1CFC48B1F0}"/>
              </a:ext>
            </a:extLst>
          </p:cNvPr>
          <p:cNvSpPr txBox="1"/>
          <p:nvPr/>
        </p:nvSpPr>
        <p:spPr>
          <a:xfrm>
            <a:off x="477774" y="391918"/>
            <a:ext cx="11208258" cy="29174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6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Вопросы: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solidFill>
                  <a:srgbClr val="FF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Вопрос 1</a:t>
            </a:r>
            <a:endParaRPr lang="ru-RU" sz="36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Что выведет следующий код: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 err="1">
                <a:solidFill>
                  <a:srgbClr val="4472C4"/>
                </a:solidFill>
                <a:effectLst/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string</a:t>
            </a:r>
            <a:r>
              <a:rPr lang="ru-RU" sz="2800" dirty="0">
                <a:solidFill>
                  <a:srgbClr val="4472C4"/>
                </a:solidFill>
                <a:effectLst/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 FIO = "</a:t>
            </a:r>
            <a:r>
              <a:rPr lang="ru-RU" sz="2800" dirty="0" err="1">
                <a:solidFill>
                  <a:srgbClr val="4472C4"/>
                </a:solidFill>
                <a:effectLst/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Пушкнина</a:t>
            </a:r>
            <a:r>
              <a:rPr lang="ru-RU" sz="2800" dirty="0">
                <a:solidFill>
                  <a:srgbClr val="4472C4"/>
                </a:solidFill>
                <a:effectLst/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 Марина Сергеевна";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 err="1">
                <a:solidFill>
                  <a:srgbClr val="4472C4"/>
                </a:solidFill>
                <a:effectLst/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console.writeline</a:t>
            </a:r>
            <a:r>
              <a:rPr lang="ru-RU" sz="2800" dirty="0">
                <a:solidFill>
                  <a:srgbClr val="4472C4"/>
                </a:solidFill>
                <a:effectLst/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(</a:t>
            </a:r>
            <a:r>
              <a:rPr lang="ru-RU" sz="2800" dirty="0" err="1">
                <a:solidFill>
                  <a:srgbClr val="4472C4"/>
                </a:solidFill>
                <a:effectLst/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fio</a:t>
            </a:r>
            <a:r>
              <a:rPr lang="ru-RU" sz="2800" dirty="0">
                <a:solidFill>
                  <a:srgbClr val="4472C4"/>
                </a:solidFill>
                <a:effectLst/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);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7820C84-3397-4F52-990E-A553B2AFEA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774" y="3748241"/>
            <a:ext cx="11398927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scadia Mono" panose="020B0609020000020004" pitchFamily="49" charset="0"/>
              </a:rPr>
              <a:t>ответ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scadia Mono" panose="020B0609020000020004" pitchFamily="49" charset="0"/>
              </a:rPr>
              <a:t>: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FF00"/>
                </a:highlight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Данная программа не скомпилируется. Метод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FF00"/>
                </a:highlight>
                <a:latin typeface="Arial Unicode MS"/>
                <a:ea typeface="Calibri" panose="020F0502020204030204" pitchFamily="34" charset="0"/>
                <a:cs typeface="Courier New" panose="02070309020205020404" pitchFamily="49" charset="0"/>
              </a:rPr>
              <a:t>Console.WriteLine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FF00"/>
                </a:highlight>
                <a:latin typeface="Arial Unicode MS"/>
                <a:ea typeface="Calibri" panose="020F0502020204030204" pitchFamily="34" charset="0"/>
                <a:cs typeface="Courier New" panose="02070309020205020404" pitchFamily="49" charset="0"/>
              </a:rPr>
              <a:t>()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FF00"/>
                </a:highlight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пытается вывести на консоль значение переменной </a:t>
            </a:r>
            <a:r>
              <a:rPr kumimoji="0" lang="en-US" altLang="ru-RU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FF00"/>
                </a:highlight>
                <a:latin typeface="Arial Unicode MS"/>
                <a:ea typeface="Calibri" panose="020F0502020204030204" pitchFamily="34" charset="0"/>
                <a:cs typeface="Courier New" panose="02070309020205020404" pitchFamily="49" charset="0"/>
              </a:rPr>
              <a:t>FIO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FF00"/>
                </a:highlight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однако в программе нет такой переменной. В программе есть только переменная </a:t>
            </a:r>
            <a:r>
              <a:rPr kumimoji="0" lang="en-US" altLang="ru-RU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FF00"/>
                </a:highlight>
                <a:latin typeface="Arial Unicode MS"/>
                <a:ea typeface="Calibri" panose="020F0502020204030204" pitchFamily="34" charset="0"/>
                <a:cs typeface="Courier New" panose="02070309020205020404" pitchFamily="49" charset="0"/>
              </a:rPr>
              <a:t>fio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FF00"/>
                </a:highlight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Но поскольку C#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FF00"/>
                </a:highlight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регистрозависимый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FF00"/>
                </a:highlight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язык, то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FF00"/>
                </a:highlight>
                <a:latin typeface="Arial Unicode MS"/>
                <a:ea typeface="Calibri" panose="020F0502020204030204" pitchFamily="34" charset="0"/>
                <a:cs typeface="Courier New" panose="02070309020205020404" pitchFamily="49" charset="0"/>
              </a:rPr>
              <a:t>name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FF00"/>
                </a:highlight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не эквивалентно 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FF00"/>
                </a:highlight>
                <a:latin typeface="Arial Unicode MS"/>
                <a:ea typeface="Calibri" panose="020F0502020204030204" pitchFamily="34" charset="0"/>
                <a:cs typeface="Courier New" panose="02070309020205020404" pitchFamily="49" charset="0"/>
              </a:rPr>
              <a:t>Name</a:t>
            </a:r>
            <a:endParaRPr kumimoji="0" lang="ru-RU" altLang="ru-RU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00FF00"/>
              </a:highligh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244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C54A492-407A-4826-B799-0DAE924F3E6A}"/>
              </a:ext>
            </a:extLst>
          </p:cNvPr>
          <p:cNvSpPr txBox="1"/>
          <p:nvPr/>
        </p:nvSpPr>
        <p:spPr>
          <a:xfrm>
            <a:off x="348448" y="428110"/>
            <a:ext cx="6094520" cy="53426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rgbClr val="FF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Вопрос 2</a:t>
            </a:r>
            <a:endParaRPr lang="ru-RU" sz="32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Что выведет на консоль следующий код: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4472C4"/>
                </a:solidFill>
                <a:effectLst/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string </a:t>
            </a:r>
            <a:r>
              <a:rPr lang="en-US" sz="2400" dirty="0" err="1">
                <a:solidFill>
                  <a:srgbClr val="4472C4"/>
                </a:solidFill>
                <a:effectLst/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fio</a:t>
            </a:r>
            <a:r>
              <a:rPr lang="en-US" sz="2400" dirty="0">
                <a:solidFill>
                  <a:srgbClr val="4472C4"/>
                </a:solidFill>
                <a:effectLst/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 = "Tom";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err="1">
                <a:solidFill>
                  <a:srgbClr val="4472C4"/>
                </a:solidFill>
                <a:effectLst/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fio</a:t>
            </a:r>
            <a:r>
              <a:rPr lang="en-US" sz="2400" dirty="0">
                <a:solidFill>
                  <a:srgbClr val="4472C4"/>
                </a:solidFill>
                <a:effectLst/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 = "Sam";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400" dirty="0" err="1">
                <a:solidFill>
                  <a:srgbClr val="4472C4"/>
                </a:solidFill>
                <a:effectLst/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Console.WriteLine</a:t>
            </a:r>
            <a:r>
              <a:rPr lang="ru-RU" sz="2400" dirty="0">
                <a:solidFill>
                  <a:srgbClr val="4472C4"/>
                </a:solidFill>
                <a:effectLst/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(</a:t>
            </a:r>
            <a:r>
              <a:rPr lang="ru-RU" sz="2400" dirty="0" err="1">
                <a:solidFill>
                  <a:srgbClr val="4472C4"/>
                </a:solidFill>
                <a:effectLst/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fio</a:t>
            </a:r>
            <a:r>
              <a:rPr lang="ru-RU" sz="2400" dirty="0">
                <a:solidFill>
                  <a:srgbClr val="4472C4"/>
                </a:solidFill>
                <a:effectLst/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);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Варианты ответов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Tom</a:t>
            </a:r>
            <a:endParaRPr lang="ru-RU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endParaRPr lang="ru-RU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endParaRPr lang="ru-RU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Программа завершит выполнение с ошибкой</a:t>
            </a:r>
            <a:endParaRPr lang="ru-RU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B09BDF-A012-43CE-B7AA-BFFC111026B6}"/>
              </a:ext>
            </a:extLst>
          </p:cNvPr>
          <p:cNvSpPr txBox="1"/>
          <p:nvPr/>
        </p:nvSpPr>
        <p:spPr>
          <a:xfrm>
            <a:off x="437224" y="5934275"/>
            <a:ext cx="10473431" cy="4676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28600" algn="just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ответ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На консоль будет выведена строка "</a:t>
            </a:r>
            <a:r>
              <a:rPr lang="ru-RU" sz="2400" dirty="0" err="1">
                <a:solidFill>
                  <a:srgbClr val="4472C4"/>
                </a:solidFill>
                <a:effectLst/>
                <a:highlight>
                  <a:srgbClr val="00FF00"/>
                </a:highlight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endParaRPr lang="ru-RU" sz="3200" dirty="0">
              <a:effectLst/>
              <a:highlight>
                <a:srgbClr val="00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392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B537DA8-B285-4D26-91F9-44D194713113}"/>
              </a:ext>
            </a:extLst>
          </p:cNvPr>
          <p:cNvSpPr txBox="1"/>
          <p:nvPr/>
        </p:nvSpPr>
        <p:spPr>
          <a:xfrm>
            <a:off x="472736" y="319255"/>
            <a:ext cx="11414464" cy="48458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28600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rgbClr val="FF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Вопрос 3</a:t>
            </a:r>
            <a:endParaRPr lang="ru-RU" sz="32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Какие из следующих вариантов представляют корректное определение переменных: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4472C4"/>
                </a:solidFill>
                <a:effectLst/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string name1 = Tom;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4472C4"/>
                </a:solidFill>
                <a:effectLst/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string name1 Tom;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4472C4"/>
                </a:solidFill>
                <a:effectLst/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String name1 = "Tom";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4472C4"/>
                </a:solidFill>
                <a:effectLst/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name1 = "Tom";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4472C4"/>
                </a:solidFill>
                <a:effectLst/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string name1;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dirty="0" err="1">
                <a:solidFill>
                  <a:srgbClr val="4472C4"/>
                </a:solidFill>
                <a:effectLst/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srting</a:t>
            </a:r>
            <a:r>
              <a:rPr lang="en-US" sz="2400" dirty="0">
                <a:solidFill>
                  <a:srgbClr val="4472C4"/>
                </a:solidFill>
                <a:effectLst/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 "Tom";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4472C4"/>
                </a:solidFill>
                <a:effectLst/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string name1, name2;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A513FE-9BE4-47D7-B4B2-65688E7503E2}"/>
              </a:ext>
            </a:extLst>
          </p:cNvPr>
          <p:cNvSpPr txBox="1"/>
          <p:nvPr/>
        </p:nvSpPr>
        <p:spPr>
          <a:xfrm>
            <a:off x="5728317" y="4461390"/>
            <a:ext cx="6094520" cy="19618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ответ</a:t>
            </a:r>
            <a:r>
              <a:rPr lang="en-US" sz="2400" b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: </a:t>
            </a:r>
            <a:endParaRPr lang="ru-RU" sz="3200" dirty="0">
              <a:effectLst/>
              <a:highlight>
                <a:srgbClr val="00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4472C4"/>
                </a:solidFill>
                <a:effectLst/>
                <a:highlight>
                  <a:srgbClr val="00FF00"/>
                </a:highlight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String name1 = "Tom";</a:t>
            </a:r>
            <a:endParaRPr lang="ru-RU" sz="3200" dirty="0">
              <a:effectLst/>
              <a:highlight>
                <a:srgbClr val="00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4472C4"/>
                </a:solidFill>
                <a:effectLst/>
                <a:highlight>
                  <a:srgbClr val="00FF00"/>
                </a:highlight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string name1;</a:t>
            </a:r>
            <a:endParaRPr lang="ru-RU" sz="3200" dirty="0">
              <a:effectLst/>
              <a:highlight>
                <a:srgbClr val="00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>
              <a:lnSpc>
                <a:spcPct val="107000"/>
              </a:lnSpc>
              <a:spcAft>
                <a:spcPts val="800"/>
              </a:spcAft>
            </a:pPr>
            <a:r>
              <a:rPr lang="ru-RU" sz="2400" dirty="0" err="1">
                <a:solidFill>
                  <a:srgbClr val="4472C4"/>
                </a:solidFill>
                <a:effectLst/>
                <a:highlight>
                  <a:srgbClr val="00FF00"/>
                </a:highlight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string</a:t>
            </a:r>
            <a:r>
              <a:rPr lang="ru-RU" sz="2400" dirty="0">
                <a:solidFill>
                  <a:srgbClr val="4472C4"/>
                </a:solidFill>
                <a:effectLst/>
                <a:highlight>
                  <a:srgbClr val="00FF00"/>
                </a:highlight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 name1, name2;</a:t>
            </a:r>
            <a:endParaRPr lang="ru-RU" sz="3200" dirty="0">
              <a:effectLst/>
              <a:highlight>
                <a:srgbClr val="00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820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6807CE2-EE03-45AB-ADD8-86E55762861A}"/>
              </a:ext>
            </a:extLst>
          </p:cNvPr>
          <p:cNvSpPr txBox="1"/>
          <p:nvPr/>
        </p:nvSpPr>
        <p:spPr>
          <a:xfrm>
            <a:off x="312938" y="385997"/>
            <a:ext cx="11583140" cy="47433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solidFill>
                  <a:srgbClr val="FF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Вопрос 4</a:t>
            </a:r>
            <a:endParaRPr lang="ru-RU" sz="40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Какие из следующих вариантов представляют корректное определение константы: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4472C4"/>
                </a:solidFill>
                <a:effectLst/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const int ;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4472C4"/>
                </a:solidFill>
                <a:effectLst/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const int </a:t>
            </a:r>
            <a:r>
              <a:rPr lang="en-US" sz="2400" dirty="0" err="1">
                <a:solidFill>
                  <a:srgbClr val="4472C4"/>
                </a:solidFill>
                <a:effectLst/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chislo</a:t>
            </a:r>
            <a:r>
              <a:rPr lang="en-US" sz="2400" dirty="0">
                <a:solidFill>
                  <a:srgbClr val="4472C4"/>
                </a:solidFill>
                <a:effectLst/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 = 2;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4472C4"/>
                </a:solidFill>
                <a:effectLst/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int </a:t>
            </a:r>
            <a:r>
              <a:rPr lang="en-US" sz="2400" dirty="0" err="1">
                <a:solidFill>
                  <a:srgbClr val="4472C4"/>
                </a:solidFill>
                <a:effectLst/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chislo</a:t>
            </a:r>
            <a:r>
              <a:rPr lang="en-US" sz="2400" dirty="0">
                <a:solidFill>
                  <a:srgbClr val="4472C4"/>
                </a:solidFill>
                <a:effectLst/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 = 2;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4472C4"/>
                </a:solidFill>
                <a:effectLst/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const int CHISLO = 2;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4472C4"/>
                </a:solidFill>
                <a:effectLst/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Constant int CHISLO = 2;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4472C4"/>
                </a:solidFill>
                <a:effectLst/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const </a:t>
            </a:r>
            <a:r>
              <a:rPr lang="en-US" sz="2400" dirty="0" err="1">
                <a:solidFill>
                  <a:srgbClr val="4472C4"/>
                </a:solidFill>
                <a:effectLst/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chislo</a:t>
            </a:r>
            <a:r>
              <a:rPr lang="en-US" sz="2400" dirty="0">
                <a:solidFill>
                  <a:srgbClr val="4472C4"/>
                </a:solidFill>
                <a:effectLst/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 = 2;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36D7C5-87B1-476C-8427-AF6133A3848E}"/>
              </a:ext>
            </a:extLst>
          </p:cNvPr>
          <p:cNvSpPr txBox="1"/>
          <p:nvPr/>
        </p:nvSpPr>
        <p:spPr>
          <a:xfrm>
            <a:off x="3784107" y="5129347"/>
            <a:ext cx="6094520" cy="12266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600" b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ответ:</a:t>
            </a:r>
            <a:endParaRPr lang="ru-RU" sz="4400" dirty="0">
              <a:effectLst/>
              <a:highlight>
                <a:srgbClr val="00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solidFill>
                  <a:srgbClr val="4472C4"/>
                </a:solidFill>
                <a:effectLst/>
                <a:highlight>
                  <a:srgbClr val="00FF00"/>
                </a:highlight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const int CHISLO </a:t>
            </a:r>
            <a:r>
              <a:rPr lang="ru-RU" sz="2800" dirty="0">
                <a:solidFill>
                  <a:srgbClr val="4472C4"/>
                </a:solidFill>
                <a:effectLst/>
                <a:highlight>
                  <a:srgbClr val="00FF00"/>
                </a:highlight>
                <a:latin typeface="Cascadia Mono" panose="020B0609020000020004" pitchFamily="49" charset="0"/>
                <a:ea typeface="Calibri" panose="020F0502020204030204" pitchFamily="34" charset="0"/>
                <a:cs typeface="Cascadia Mono" panose="020B0609020000020004" pitchFamily="49" charset="0"/>
              </a:rPr>
              <a:t>= 2;</a:t>
            </a:r>
            <a:endParaRPr lang="ru-RU" sz="3200" dirty="0">
              <a:effectLst/>
              <a:highlight>
                <a:srgbClr val="00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090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TM03457444[[fn=Базис]]</Template>
  <TotalTime>530</TotalTime>
  <Words>494</Words>
  <Application>Microsoft Office PowerPoint</Application>
  <PresentationFormat>Широкоэкранный</PresentationFormat>
  <Paragraphs>64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1" baseType="lpstr">
      <vt:lpstr>Arial</vt:lpstr>
      <vt:lpstr>Arial Unicode MS</vt:lpstr>
      <vt:lpstr>Calibri</vt:lpstr>
      <vt:lpstr>Cascadia Mono</vt:lpstr>
      <vt:lpstr>Corbel</vt:lpstr>
      <vt:lpstr>Helvetica</vt:lpstr>
      <vt:lpstr>Segoe UI</vt:lpstr>
      <vt:lpstr>Symbol</vt:lpstr>
      <vt:lpstr>Times New Roman</vt:lpstr>
      <vt:lpstr>Базис</vt:lpstr>
      <vt:lpstr>переменные и константы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Ядро и вспомогательные модули ОС. Ядро в привилегированном режиме. Многословная структура ОС.</dc:title>
  <dc:creator>Марина</dc:creator>
  <cp:lastModifiedBy>Марина</cp:lastModifiedBy>
  <cp:revision>25</cp:revision>
  <dcterms:created xsi:type="dcterms:W3CDTF">2023-09-17T09:06:20Z</dcterms:created>
  <dcterms:modified xsi:type="dcterms:W3CDTF">2024-02-26T15:36:13Z</dcterms:modified>
</cp:coreProperties>
</file>