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70" r:id="rId14"/>
    <p:sldId id="271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4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7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4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2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4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3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3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2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0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E893B3-979A-47C9-9655-AAD80F2A44D9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383F943-9A47-4598-81F8-7DF53017F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.microsoft.com/ru-ru/dotnet/api/system.st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earn.microsoft.com/ru-ru/dotnet/csharp/language-reference/tokens/interpolate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ru-ru/dotnet/api/system.console.writeli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ru-ru/dotnet/api/system.str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.microsoft.com/ru-ru/dotnet/api/system.cha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11165-0DCC-4BCD-94C0-54B5CEC27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352160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первой программы в консольном режиме на языке 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C#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Знакомство с интерфейсом. Операция присвоения. Вывод на экран. Объявление переменных.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8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5507EC-3C6C-45E1-B6E7-A8AF341441FC}"/>
              </a:ext>
            </a:extLst>
          </p:cNvPr>
          <p:cNvSpPr txBox="1"/>
          <p:nvPr/>
        </p:nvSpPr>
        <p:spPr>
          <a:xfrm>
            <a:off x="184558" y="528506"/>
            <a:ext cx="11601974" cy="5555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объявления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endParaRPr lang="ru-RU" sz="1800" b="1" u="sng" dirty="0">
              <a:solidFill>
                <a:srgbClr val="161616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16161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объявления</a:t>
            </a:r>
            <a:r>
              <a:rPr lang="ru-RU" sz="3200" u="sng" dirty="0">
                <a:solidFill>
                  <a:srgbClr val="16161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объявляет новую локальную переменную, локальную константу. Чтобы объявить локальную переменную, укажите его тип и укажите его имя. Можно объявить несколько переменных одного типа в одной инструкции, как показано в следующем примере: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101FD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3600" dirty="0">
                <a:solidFill>
                  <a:srgbClr val="16161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greeting;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101FD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600" dirty="0">
                <a:solidFill>
                  <a:srgbClr val="16161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c;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9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837EC5-149F-4B57-A652-8A75310CB5BB}"/>
              </a:ext>
            </a:extLst>
          </p:cNvPr>
          <p:cNvSpPr txBox="1"/>
          <p:nvPr/>
        </p:nvSpPr>
        <p:spPr>
          <a:xfrm>
            <a:off x="441820" y="0"/>
            <a:ext cx="11308359" cy="685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sng" dirty="0">
                <a:solidFill>
                  <a:srgbClr val="161616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Попробуем сделать следующие</a:t>
            </a:r>
          </a:p>
          <a:p>
            <a:endParaRPr lang="ru-RU" u="sng" dirty="0">
              <a:solidFill>
                <a:srgbClr val="161616"/>
              </a:solidFill>
              <a:latin typeface="Times New Roman" panose="02020603050405020304" pitchFamily="18" charset="0"/>
            </a:endParaRPr>
          </a:p>
          <a:p>
            <a:r>
              <a:rPr lang="ru-RU" sz="2400" i="1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первой строке объявляется переменная </a:t>
            </a:r>
            <a:r>
              <a:rPr lang="ru-RU" sz="2400" i="1" u="sng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aFriend</a:t>
            </a:r>
            <a:r>
              <a:rPr lang="ru-RU" sz="2400" i="1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ей назначается значение Bill через =. Вторая строка выводит имя.</a:t>
            </a:r>
          </a:p>
          <a:p>
            <a:endParaRPr lang="ru-RU" sz="2400" i="1" u="sng" dirty="0">
              <a:solidFill>
                <a:srgbClr val="16161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endParaRPr lang="ru-RU" sz="2400" b="1" u="sng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endParaRPr lang="ru-RU" sz="2400" b="1" u="sng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удаляйте объявление </a:t>
            </a:r>
            <a:r>
              <a:rPr lang="ru-RU" sz="2400" u="sng" dirty="0" err="1">
                <a:solidFill>
                  <a:srgbClr val="16161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aFriend</a:t>
            </a:r>
            <a:r>
              <a:rPr lang="ru-RU" sz="2400" u="sng" dirty="0"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Добавьте приведенный ниже код после существующего объявления.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ru-RU" sz="2400" u="sng" dirty="0"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Строковые объекты </a:t>
            </a:r>
            <a:r>
              <a:rPr lang="ru-RU" sz="2400" i="1" u="sng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неизменяемы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их нельзя изменить после их создания. Может показаться, что все методы </a:t>
            </a:r>
            <a:r>
              <a:rPr lang="ru-RU" sz="2400" u="sng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2"/>
              </a:rPr>
              <a:t>String</a:t>
            </a:r>
            <a:r>
              <a:rPr lang="ru-RU" sz="2400" u="sng" dirty="0"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и операторы C# изменяют строку, но в действительности они возвращают результаты в новый строковый объект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93241-F310-467C-A2EC-89EB4DE5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59" y="1443915"/>
            <a:ext cx="5947638" cy="9086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783493-A338-4115-8D42-F6DE38B79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87" y="5332335"/>
            <a:ext cx="6475300" cy="11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E416E54-1780-468C-91B3-5044D747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096" y="1418602"/>
            <a:ext cx="58339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8FBB6-47C5-4FB0-8F1C-04572D083351}"/>
              </a:ext>
            </a:extLst>
          </p:cNvPr>
          <p:cNvSpPr txBox="1"/>
          <p:nvPr/>
        </p:nvSpPr>
        <p:spPr>
          <a:xfrm>
            <a:off x="706086" y="581782"/>
            <a:ext cx="11325138" cy="169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могли заметить, слово </a:t>
            </a:r>
            <a:r>
              <a:rPr lang="ru-RU" sz="2400" dirty="0" err="1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ru-RU" sz="24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двух последних сообщениях отсутствует. Исправим это. Измените строки, которые выводят сообщение, следующим образом: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// </a:t>
            </a:r>
            <a:r>
              <a:rPr lang="ru-RU" b="1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конкатенация сток</a:t>
            </a:r>
            <a:endParaRPr lang="ru-RU" sz="2000" b="1" dirty="0">
              <a:solidFill>
                <a:srgbClr val="16161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39E3C94-1EDB-43B1-A40B-3A3AEAC8F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39" y="2121872"/>
            <a:ext cx="11224470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 можете поместить переменную между символами </a:t>
            </a:r>
            <a:r>
              <a:rPr kumimoji="0" lang="ru-RU" altLang="ru-RU" sz="16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ea typeface="Times New Roman" panose="02020603050405020304" pitchFamily="18" charset="0"/>
              </a:rPr>
              <a:t> и </a:t>
            </a:r>
            <a:r>
              <a:rPr kumimoji="0" lang="ru-RU" altLang="ru-RU" sz="16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ru-RU" altLang="ru-RU" sz="2400" b="0" i="1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чтобы код C# заменял этот текст значением переменной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Этот подход называется 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интерполяцией строк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Символ </a:t>
            </a:r>
            <a:r>
              <a:rPr kumimoji="0" lang="ru-RU" altLang="ru-RU" sz="1600" b="1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определяет строковый литерал как интерполированную </a:t>
            </a:r>
            <a:r>
              <a:rPr kumimoji="0" lang="ru-RU" altLang="ru-RU" sz="2400" b="0" i="1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строку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Интерполированная строка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— это строковый литерал, который может содержать </a:t>
            </a:r>
            <a:r>
              <a:rPr kumimoji="0" lang="ru-RU" altLang="ru-RU" sz="2400" b="0" i="1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выражения интерполяции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При разрешении интерполированной строки в результирующую элементы с выражениями интерполяции заменяются строковыми представлениями результатов выражений.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solidFill>
                  <a:srgbClr val="16161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																			Интерполяция строк</a:t>
            </a:r>
            <a:endParaRPr kumimoji="0" lang="ru-RU" altLang="ru-RU" sz="1600" b="1" i="0" strike="noStrike" cap="none" normalizeH="0" baseline="0" dirty="0">
              <a:ln>
                <a:noFill/>
              </a:ln>
              <a:solidFill>
                <a:srgbClr val="161616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defTabSz="914400"/>
            <a:endParaRPr lang="ru-RU" sz="1800" dirty="0">
              <a:solidFill>
                <a:srgbClr val="161616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BCAC1-7DF0-484A-AB4B-E70FD9199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3" y="1467823"/>
            <a:ext cx="4200525" cy="457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94AEDA-3CF3-45CA-901D-2D81A38ED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936" y="5365759"/>
            <a:ext cx="53625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1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169C17-45D6-4738-915A-FE148443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853" y="3429000"/>
            <a:ext cx="2447001" cy="25506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901B4D-2E16-4C98-851D-9DFD8D202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179" y="399288"/>
            <a:ext cx="2894675" cy="23665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0B9227-A72B-4A07-9507-419F2E75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28" y="1172650"/>
            <a:ext cx="6656970" cy="45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F7F980-BB38-4766-9011-34DC84E2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4" y="451743"/>
            <a:ext cx="11245561" cy="58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05D62-A415-4E31-8D71-638A813FB6BB}"/>
              </a:ext>
            </a:extLst>
          </p:cNvPr>
          <p:cNvSpPr txBox="1"/>
          <p:nvPr/>
        </p:nvSpPr>
        <p:spPr>
          <a:xfrm>
            <a:off x="329267" y="329441"/>
            <a:ext cx="11448875" cy="175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строковую переменную 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RU" sz="24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и присвойте ей значение «задание 1» и выведите результат на экран., после чего переведите каретку на новую строку, изменить сообщение «Задание 1» на «задание 2» и выведите результат на экран.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D7731-2639-407C-845D-A6B17F35DCAB}"/>
              </a:ext>
            </a:extLst>
          </p:cNvPr>
          <p:cNvSpPr txBox="1"/>
          <p:nvPr/>
        </p:nvSpPr>
        <p:spPr>
          <a:xfrm>
            <a:off x="329266" y="2183408"/>
            <a:ext cx="11448875" cy="215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строковую переменную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выведите на экран, присвойте ей любое сообщение, после чего не создавая новую переменную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добавьте к текущей строке слово «выполнено » и выведите на экран и переведите каретку на новую строку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выполнить с помощью конкатенации.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EF313-C9D9-442A-897C-B469D3B678F9}"/>
              </a:ext>
            </a:extLst>
          </p:cNvPr>
          <p:cNvSpPr txBox="1"/>
          <p:nvPr/>
        </p:nvSpPr>
        <p:spPr>
          <a:xfrm>
            <a:off x="329266" y="4179418"/>
            <a:ext cx="11448874" cy="215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строковую переменную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присвойте ей любое сообщение, после чего измените данное сообщение, не создавая новой переменной без вывода на экран «лаба1», используя интерполяцию строк добавьте к сообщению лаба1 «простая » и выведите результат на экран.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8E8FB3-E91D-44B1-AF79-6F18E7E6EA37}"/>
              </a:ext>
            </a:extLst>
          </p:cNvPr>
          <p:cNvSpPr txBox="1"/>
          <p:nvPr/>
        </p:nvSpPr>
        <p:spPr>
          <a:xfrm>
            <a:off x="433137" y="481263"/>
            <a:ext cx="11421979" cy="580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Задание</a:t>
            </a:r>
            <a:r>
              <a:rPr lang="ru-RU" sz="360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4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Вывести на экран: “товар  </a:t>
            </a:r>
            <a:r>
              <a:rPr lang="ru-RU" sz="3600" dirty="0" err="1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Iphone</a:t>
            </a:r>
            <a:r>
              <a:rPr lang="ru-RU" sz="3600" dirty="0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14 </a:t>
            </a:r>
            <a:r>
              <a:rPr lang="ru-RU" sz="3600" dirty="0" err="1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pro</a:t>
            </a:r>
            <a:r>
              <a:rPr lang="ru-RU" sz="3600" dirty="0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ru-RU" sz="3600" dirty="0" err="1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max</a:t>
            </a:r>
            <a:r>
              <a:rPr lang="ru-RU" sz="3600" dirty="0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1 </a:t>
            </a:r>
            <a:r>
              <a:rPr lang="ru-RU" sz="3600" dirty="0" err="1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tb</a:t>
            </a:r>
            <a:r>
              <a:rPr lang="ru-RU" sz="3600" dirty="0"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стоит 110000 </a:t>
            </a:r>
            <a:r>
              <a:rPr lang="ru-RU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руб</a:t>
            </a: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”. Посчитать сумму товара, если количество товаров =35, цена одного товара =110000.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Реализовать с </a:t>
            </a:r>
            <a:r>
              <a:rPr lang="ru-RU" sz="360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помощью </a:t>
            </a:r>
            <a:r>
              <a:rPr lang="ru-RU" sz="3600">
                <a:solidFill>
                  <a:srgbClr val="000000"/>
                </a:solidFill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интерполяции</a:t>
            </a:r>
            <a:r>
              <a:rPr lang="ru-RU" sz="360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.</a:t>
            </a:r>
            <a:endParaRPr lang="ru-RU" sz="3600" dirty="0">
              <a:solidFill>
                <a:srgbClr val="000000"/>
              </a:solidFill>
              <a:effectLst/>
              <a:highlight>
                <a:srgbClr val="FFFF00"/>
              </a:highlight>
              <a:latin typeface="Cascadia Mono" panose="020B0609020000020004" pitchFamily="49" charset="0"/>
              <a:ea typeface="Calibri" panose="020F0502020204030204" pitchFamily="34" charset="0"/>
              <a:cs typeface="Cascadia Mono" panose="020B0609020000020004" pitchFamily="49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solidFill>
                <a:srgbClr val="000000"/>
              </a:solidFill>
              <a:highlight>
                <a:srgbClr val="FFFF00"/>
              </a:highlight>
              <a:latin typeface="Cascadia Mono" panose="020B0609020000020004" pitchFamily="49" charset="0"/>
              <a:ea typeface="Calibri" panose="020F0502020204030204" pitchFamily="34" charset="0"/>
              <a:cs typeface="Cascadia Mono" panose="020B0609020000020004" pitchFamily="49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Сумму количества товара считать по формуле цена*количество товара</a:t>
            </a:r>
            <a:r>
              <a:rPr lang="ru-RU" sz="3600" dirty="0">
                <a:solidFill>
                  <a:srgbClr val="000000"/>
                </a:solidFill>
                <a:effectLst/>
                <a:latin typeface="Cascadia Mono" panose="020B0609020000020004" pitchFamily="49" charset="0"/>
                <a:ea typeface="Calibri" panose="020F0502020204030204" pitchFamily="34" charset="0"/>
                <a:cs typeface="Cascadia Mono" panose="020B0609020000020004" pitchFamily="49" charset="0"/>
              </a:rPr>
              <a:t>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0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C7D5D7-3B66-4BF6-BD39-699E1C09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4" y="376487"/>
            <a:ext cx="11479111" cy="58478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A8F78-D73E-4762-8622-F8A31059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397" y="5583399"/>
            <a:ext cx="2087229" cy="12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5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# | Викии Вики | Fandom">
            <a:extLst>
              <a:ext uri="{FF2B5EF4-FFF2-40B4-BE49-F238E27FC236}">
                <a16:creationId xmlns:a16="http://schemas.microsoft.com/office/drawing/2014/main" id="{91467918-AE2C-4D8A-9CAD-30F9996A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03" y="1138032"/>
            <a:ext cx="3772398" cy="37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0F75EC-3FD0-415B-84A9-9842EDC37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379" y="3833769"/>
            <a:ext cx="4269779" cy="2583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28625-3C63-4C36-B29B-52226706D6E0}"/>
              </a:ext>
            </a:extLst>
          </p:cNvPr>
          <p:cNvSpPr txBox="1"/>
          <p:nvPr/>
        </p:nvSpPr>
        <p:spPr>
          <a:xfrm>
            <a:off x="320842" y="320842"/>
            <a:ext cx="11406967" cy="398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(читается как «Си </a:t>
            </a:r>
            <a:r>
              <a:rPr lang="ru-RU" sz="2800" dirty="0" err="1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шарп</a:t>
            </a: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») —</a:t>
            </a:r>
            <a:r>
              <a:rPr lang="ru-RU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объектно-ориентированный язык программирования общего назначения</a:t>
            </a: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Calibri" panose="020F0502020204030204" pitchFamily="34" charset="0"/>
                <a:cs typeface="Times New Roman" panose="02020603050405020304" pitchFamily="18" charset="0"/>
              </a:rPr>
              <a:t> от компании Microsoft. </a:t>
            </a:r>
            <a:endParaRPr lang="en-US" sz="2800" dirty="0">
              <a:solidFill>
                <a:srgbClr val="000000"/>
              </a:solidFill>
              <a:effectLst/>
              <a:latin typeface="st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975"/>
              </a:spcAft>
            </a:pPr>
            <a:endParaRPr lang="en-US" sz="2800" dirty="0">
              <a:solidFill>
                <a:srgbClr val="000000"/>
              </a:solidFill>
              <a:effectLst/>
              <a:latin typeface="stk"/>
              <a:ea typeface="Times New Roman" panose="02020603050405020304" pitchFamily="18" charset="0"/>
            </a:endParaRPr>
          </a:p>
          <a:p>
            <a:pPr fontAlgn="base">
              <a:spcAft>
                <a:spcPts val="975"/>
              </a:spcAft>
            </a:pPr>
            <a:r>
              <a:rPr lang="ru-RU" sz="2800" b="1" u="sng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</a:rPr>
              <a:t>Если коротко, этот язык:</a:t>
            </a:r>
            <a:endParaRPr lang="ru-RU" sz="2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</a:rPr>
              <a:t>Кросс-платформенный </a:t>
            </a:r>
            <a:endParaRPr lang="en-US" sz="2800" dirty="0">
              <a:solidFill>
                <a:srgbClr val="000000"/>
              </a:solidFill>
              <a:effectLst/>
              <a:latin typeface="stk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</a:rPr>
              <a:t>Объектно-ориентированный </a:t>
            </a:r>
            <a:endParaRPr lang="en-US" sz="2800" dirty="0">
              <a:solidFill>
                <a:srgbClr val="000000"/>
              </a:solidFill>
              <a:effectLst/>
              <a:latin typeface="stk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</a:rPr>
              <a:t>Постоянно развивается </a:t>
            </a:r>
            <a:endParaRPr lang="en-US" sz="2800" dirty="0">
              <a:solidFill>
                <a:srgbClr val="000000"/>
              </a:solidFill>
              <a:effectLst/>
              <a:latin typeface="stk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</a:rPr>
              <a:t>Дружит с экосистемой Windows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48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CCF2AB-2E94-4C78-A441-1F8B15451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5" y="800165"/>
            <a:ext cx="10850540" cy="3577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10C48-5B63-468B-9B9A-DBF439752842}"/>
              </a:ext>
            </a:extLst>
          </p:cNvPr>
          <p:cNvSpPr txBox="1"/>
          <p:nvPr/>
        </p:nvSpPr>
        <p:spPr>
          <a:xfrm>
            <a:off x="864066" y="92279"/>
            <a:ext cx="6732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Режим консоли в </a:t>
            </a:r>
            <a:r>
              <a:rPr lang="en-US" sz="4000" dirty="0"/>
              <a:t>IDE</a:t>
            </a:r>
            <a:r>
              <a:rPr lang="ru-RU" sz="4000" dirty="0"/>
              <a:t>.раньше.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53145-10DD-4C76-AA77-085603761FEC}"/>
              </a:ext>
            </a:extLst>
          </p:cNvPr>
          <p:cNvSpPr txBox="1"/>
          <p:nvPr/>
        </p:nvSpPr>
        <p:spPr>
          <a:xfrm>
            <a:off x="841695" y="4377555"/>
            <a:ext cx="166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сейчас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B02839-605D-41D0-B56D-247AE70B6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735" y="4521666"/>
            <a:ext cx="8860404" cy="15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7710DF-B64B-4EFA-B70A-813108A2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" y="1820096"/>
            <a:ext cx="11061576" cy="45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3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502AF-9379-4401-93C7-393A37E1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12" y="3108025"/>
            <a:ext cx="4574511" cy="351177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460DEBD-C144-4035-BA68-06AD6F8F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77" y="733807"/>
            <a:ext cx="1175584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 простая программа, которая выводит сообщение "</a:t>
            </a:r>
            <a:r>
              <a:rPr kumimoji="0" lang="ru-RU" altLang="ru-RU" sz="2800" b="0" i="0" u="sng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Hello</a:t>
            </a: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World!".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вывода используется метод </a:t>
            </a:r>
            <a:r>
              <a:rPr kumimoji="0" lang="ru-RU" altLang="ru-RU" sz="2800" b="0" i="0" u="sng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Console.WriteLine</a:t>
            </a: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</a:t>
            </a: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ea typeface="Times New Roman" panose="02020603050405020304" pitchFamily="18" charset="0"/>
              </a:rPr>
              <a:t> — это тип, который представляет окно консоли. 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sng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WriteLine</a:t>
            </a: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ea typeface="Times New Roman" panose="02020603050405020304" pitchFamily="18" charset="0"/>
              </a:rPr>
              <a:t> — это метод типа </a:t>
            </a:r>
            <a:r>
              <a:rPr kumimoji="0" lang="ru-RU" altLang="ru-RU" sz="2800" b="0" i="0" u="sng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</a:t>
            </a:r>
            <a:r>
              <a:rPr kumimoji="0" lang="ru-RU" altLang="ru-RU" sz="2800" b="0" i="0" u="sng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ea typeface="Times New Roman" panose="02020603050405020304" pitchFamily="18" charset="0"/>
              </a:rPr>
              <a:t>, который выводит строку текста в текстовой консоли.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0E748-5459-4BD4-8AE1-4B60009EDE20}"/>
              </a:ext>
            </a:extLst>
          </p:cNvPr>
          <p:cNvSpPr txBox="1"/>
          <p:nvPr/>
        </p:nvSpPr>
        <p:spPr>
          <a:xfrm>
            <a:off x="503625" y="4536058"/>
            <a:ext cx="6916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3600" b="0" i="0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</a:t>
            </a:r>
            <a:r>
              <a:rPr kumimoji="0" lang="ru-RU" altLang="ru-RU" sz="3600" b="0" i="0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3600" b="0" i="0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 </a:t>
            </a:r>
            <a:r>
              <a:rPr kumimoji="0" lang="ru-RU" altLang="ru-RU" sz="3600" b="0" i="0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ea typeface="Times New Roman" panose="02020603050405020304" pitchFamily="18" charset="0"/>
              </a:rPr>
              <a:t>- в качестве подсказки подсвечивается сигнатуры метода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448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4BB274-0559-40D8-BD79-25F28518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31" y="478174"/>
            <a:ext cx="10705695" cy="2088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32D9D8-BD95-473D-871F-6C7139DA947C}"/>
              </a:ext>
            </a:extLst>
          </p:cNvPr>
          <p:cNvSpPr txBox="1"/>
          <p:nvPr/>
        </p:nvSpPr>
        <p:spPr>
          <a:xfrm>
            <a:off x="545283" y="3896416"/>
            <a:ext cx="114761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Строка</a:t>
            </a:r>
            <a:r>
              <a:rPr lang="ru-RU" sz="3200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— это объект типа </a:t>
            </a:r>
            <a:r>
              <a:rPr lang="ru-RU" sz="32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String</a:t>
            </a:r>
            <a:r>
              <a:rPr lang="ru-RU" sz="3200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значением которого является текст. Внутри программы текст хранится в виде упорядоченной коллекции объектов </a:t>
            </a:r>
            <a:r>
              <a:rPr lang="ru-RU" sz="32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Char</a:t>
            </a:r>
            <a:r>
              <a:rPr lang="ru-RU" sz="3200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только для чтения.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811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0572F73-080B-4CFF-A5BE-1A7477971EE0}"/>
              </a:ext>
            </a:extLst>
          </p:cNvPr>
          <p:cNvSpPr txBox="1"/>
          <p:nvPr/>
        </p:nvSpPr>
        <p:spPr>
          <a:xfrm>
            <a:off x="343949" y="427839"/>
            <a:ext cx="11386569" cy="839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элементы меню для начальной работы в консоли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Комментировать код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Раскомментировать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код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Вкладка вид ля восстановления панели свойств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проекта с отладкой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проекта без отладки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AutoNum type="arabicPeriod"/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0" algn="ctr">
              <a:lnSpc>
                <a:spcPct val="150000"/>
              </a:lnSpc>
              <a:spcAft>
                <a:spcPts val="10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710962-3896-4710-81CD-3DCE7CFF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66" y="1248100"/>
            <a:ext cx="7200900" cy="1085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DCFC18-C94E-43FB-A51F-46540274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28" y="2904338"/>
            <a:ext cx="4514850" cy="723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51A87-3044-4E06-83BA-CE056B0E22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76231" b="93309"/>
          <a:stretch/>
        </p:blipFill>
        <p:spPr bwMode="auto">
          <a:xfrm>
            <a:off x="10142689" y="3881724"/>
            <a:ext cx="1587829" cy="61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8BCFB2-D103-4312-A464-D49CF4034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514" y="5440067"/>
            <a:ext cx="3564175" cy="11361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5CE303-113E-4530-89BA-923C988D6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361" y="4571476"/>
            <a:ext cx="2286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6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B4F74-5408-40F1-8F73-04814E09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35" b="8649"/>
          <a:stretch/>
        </p:blipFill>
        <p:spPr bwMode="auto">
          <a:xfrm>
            <a:off x="-1" y="1080996"/>
            <a:ext cx="4328849" cy="1502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78F95-A4DD-411D-B49E-9EBD99ACEC04}"/>
              </a:ext>
            </a:extLst>
          </p:cNvPr>
          <p:cNvSpPr txBox="1"/>
          <p:nvPr/>
        </p:nvSpPr>
        <p:spPr>
          <a:xfrm>
            <a:off x="426128" y="426127"/>
            <a:ext cx="690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Запуск с отладкой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D9A876-2B49-46B4-BA8C-62769718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448" y="426127"/>
            <a:ext cx="7928731" cy="57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20059-C82F-473A-B140-9B5649DBEA08}"/>
              </a:ext>
            </a:extLst>
          </p:cNvPr>
          <p:cNvSpPr txBox="1"/>
          <p:nvPr/>
        </p:nvSpPr>
        <p:spPr>
          <a:xfrm>
            <a:off x="3786413" y="252219"/>
            <a:ext cx="6759723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u="sng" dirty="0">
                <a:solidFill>
                  <a:srgbClr val="161616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программы с использованием </a:t>
            </a:r>
            <a:r>
              <a:rPr lang="ru-RU" i="1" u="sng" dirty="0">
                <a:effectLst/>
                <a:highlight>
                  <a:srgbClr val="FFFF00"/>
                </a:highlight>
              </a:rPr>
              <a:t>переменных</a:t>
            </a:r>
            <a:r>
              <a:rPr lang="ru-RU" u="sng" dirty="0">
                <a:effectLst/>
                <a:highlight>
                  <a:srgbClr val="FFFF00"/>
                </a:highlight>
              </a:rPr>
              <a:t>. </a:t>
            </a:r>
            <a:endParaRPr lang="ru-RU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AA2BC-ADAA-4EF9-801B-F34E9FEFD11D}"/>
              </a:ext>
            </a:extLst>
          </p:cNvPr>
          <p:cNvSpPr txBox="1"/>
          <p:nvPr/>
        </p:nvSpPr>
        <p:spPr>
          <a:xfrm>
            <a:off x="564159" y="916366"/>
            <a:ext cx="10568032" cy="560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u="sng" dirty="0">
                <a:solidFill>
                  <a:srgbClr val="1616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Переменная</a:t>
            </a:r>
            <a:r>
              <a:rPr lang="ru-RU" sz="3200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 символ, который вы можете использовать для выполнения одного и того же кода с разными значениями. </a:t>
            </a:r>
            <a:r>
              <a:rPr lang="ru-RU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 присвоения устанавливают значение</a:t>
            </a:r>
            <a:r>
              <a:rPr lang="ru-RU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операциях присвоения участвуют два операнда, причем левый операнд может представлять только модифицируемое именованное выражение, например, переменную</a:t>
            </a:r>
            <a:endParaRPr lang="ru-RU" sz="2800" u="sng" dirty="0">
              <a:solidFill>
                <a:srgbClr val="1616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базовая операция присваивания </a:t>
            </a:r>
            <a:r>
              <a:rPr lang="ru-RU" sz="3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=,</a:t>
            </a:r>
            <a:r>
              <a:rPr lang="ru-RU" sz="32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которая присваивает значение правого операнда левому операнду:</a:t>
            </a:r>
            <a:endParaRPr lang="ru-RU" sz="3200" i="1" u="sng" dirty="0">
              <a:solidFill>
                <a:srgbClr val="1616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u="sng" dirty="0" err="1">
                <a:solidFill>
                  <a:srgbClr val="0101FD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ru-RU" sz="3600" u="sng" dirty="0">
                <a:solidFill>
                  <a:srgbClr val="161616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161616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ru-RU" sz="3600" u="sng" dirty="0">
                <a:solidFill>
                  <a:srgbClr val="161616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3</a:t>
            </a:r>
            <a:r>
              <a:rPr lang="ru-RU" sz="3200" u="sng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u="sng" dirty="0">
              <a:solidFill>
                <a:srgbClr val="1616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510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492</TotalTime>
  <Words>665</Words>
  <Application>Microsoft Office PowerPoint</Application>
  <PresentationFormat>Широкоэкранный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</vt:lpstr>
      <vt:lpstr>Calibri</vt:lpstr>
      <vt:lpstr>Cascadia Mono</vt:lpstr>
      <vt:lpstr>Consolas</vt:lpstr>
      <vt:lpstr>Corbel</vt:lpstr>
      <vt:lpstr>Segoe UI</vt:lpstr>
      <vt:lpstr>stk</vt:lpstr>
      <vt:lpstr>Symbol</vt:lpstr>
      <vt:lpstr>Times New Roman</vt:lpstr>
      <vt:lpstr>Базис</vt:lpstr>
      <vt:lpstr>запуск первой программы в консольном режиме на языке C#. Знакомство с интерфейсом. Операция присвоения. Вывод на экран. Объявление переменных.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Ядро и вспомогательные модули ОС. Ядро в привилегированном режиме. Многословная структура ОС.</dc:title>
  <dc:creator>Марина</dc:creator>
  <cp:lastModifiedBy>Марина</cp:lastModifiedBy>
  <cp:revision>18</cp:revision>
  <dcterms:created xsi:type="dcterms:W3CDTF">2023-09-17T09:06:20Z</dcterms:created>
  <dcterms:modified xsi:type="dcterms:W3CDTF">2024-01-18T13:04:06Z</dcterms:modified>
</cp:coreProperties>
</file>