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305" r:id="rId17"/>
    <p:sldId id="303" r:id="rId18"/>
    <p:sldId id="296" r:id="rId19"/>
    <p:sldId id="30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926032"/>
            <a:ext cx="9966960" cy="2926080"/>
          </a:xfrm>
        </p:spPr>
        <p:txBody>
          <a:bodyPr>
            <a:normAutofit fontScale="90000"/>
          </a:bodyPr>
          <a:lstStyle/>
          <a:p>
            <a:r>
              <a:rPr lang="ru-RU" sz="6000" dirty="0"/>
              <a:t>Циклы</a:t>
            </a:r>
            <a:r>
              <a:rPr lang="en-US" sz="6000" dirty="0"/>
              <a:t>. </a:t>
            </a:r>
            <a:r>
              <a:rPr lang="ru-RU" sz="6000" dirty="0"/>
              <a:t>Цикл</a:t>
            </a:r>
            <a:r>
              <a:rPr lang="en-US" sz="6000" dirty="0"/>
              <a:t> for,  </a:t>
            </a:r>
            <a:r>
              <a:rPr lang="en-US" sz="6000" dirty="0" err="1"/>
              <a:t>do..while</a:t>
            </a:r>
            <a:r>
              <a:rPr lang="en-US" sz="6000" dirty="0"/>
              <a:t>, while, </a:t>
            </a:r>
            <a:r>
              <a:rPr lang="en-US" sz="6000" dirty="0" err="1"/>
              <a:t>foreach</a:t>
            </a:r>
            <a:r>
              <a:rPr lang="en-US" sz="6000" dirty="0"/>
              <a:t>. </a:t>
            </a:r>
            <a:r>
              <a:rPr lang="ru-RU" sz="6000" dirty="0"/>
              <a:t>Операторы </a:t>
            </a:r>
            <a:r>
              <a:rPr lang="en-US" sz="6000" dirty="0"/>
              <a:t>continue</a:t>
            </a:r>
            <a:r>
              <a:rPr lang="ru-RU" sz="6000" dirty="0"/>
              <a:t> и </a:t>
            </a:r>
            <a:r>
              <a:rPr lang="en-US" sz="6000" dirty="0"/>
              <a:t>break</a:t>
            </a:r>
            <a:r>
              <a:rPr lang="ru-RU" sz="6000" dirty="0"/>
              <a:t>. Вложенные циклы</a:t>
            </a:r>
            <a:endParaRPr lang="ru-RU" sz="4000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5E7601-701C-4356-8D0B-B0D6DD8461A9}"/>
              </a:ext>
            </a:extLst>
          </p:cNvPr>
          <p:cNvSpPr txBox="1"/>
          <p:nvPr/>
        </p:nvSpPr>
        <p:spPr>
          <a:xfrm>
            <a:off x="555769" y="335289"/>
            <a:ext cx="112223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Однако в реальности не всегда бывает очевидно, какой тип представляют элементы коллекции. В этом случае мы можем определить переменную с помощью оператора 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CAC276-FF69-4AA8-97D6-9E1DCC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537" y="2285956"/>
            <a:ext cx="8105251" cy="29442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E54FDC-0BC0-45C8-AA05-C6B4FBA20A7E}"/>
              </a:ext>
            </a:extLst>
          </p:cNvPr>
          <p:cNvSpPr txBox="1"/>
          <p:nvPr/>
        </p:nvSpPr>
        <p:spPr>
          <a:xfrm>
            <a:off x="4284494" y="0"/>
            <a:ext cx="3346016" cy="4462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/>
              <a:t>Циклы</a:t>
            </a:r>
            <a:r>
              <a:rPr lang="en-US" sz="2000" b="1" dirty="0"/>
              <a:t>. </a:t>
            </a:r>
            <a:r>
              <a:rPr lang="ru-RU" sz="2000" b="1" dirty="0"/>
              <a:t>Цикл</a:t>
            </a:r>
            <a:r>
              <a:rPr lang="en-US" sz="2000" b="1" dirty="0"/>
              <a:t>  </a:t>
            </a:r>
            <a:r>
              <a:rPr lang="en-US" sz="2000" b="1" dirty="0" err="1"/>
              <a:t>foreach</a:t>
            </a:r>
            <a:endParaRPr lang="ru-RU" b="1" dirty="0"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22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9A9E39-137B-40B4-99BB-BC77421A5833}"/>
              </a:ext>
            </a:extLst>
          </p:cNvPr>
          <p:cNvSpPr txBox="1"/>
          <p:nvPr/>
        </p:nvSpPr>
        <p:spPr>
          <a:xfrm>
            <a:off x="4284494" y="0"/>
            <a:ext cx="3346016" cy="37407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200"/>
              </a:spcBef>
              <a:spcAft>
                <a:spcPts val="6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Операторы </a:t>
            </a:r>
            <a:r>
              <a:rPr lang="ru-RU" sz="1800" b="1" dirty="0" err="1">
                <a:solidFill>
                  <a:srgbClr val="000000"/>
                </a:solidFill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b="1" dirty="0" err="1">
                <a:solidFill>
                  <a:srgbClr val="000000"/>
                </a:solidFill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endParaRPr lang="ru-RU" sz="18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8B7C01-7857-449C-8959-F9B9F8D1F42A}"/>
              </a:ext>
            </a:extLst>
          </p:cNvPr>
          <p:cNvSpPr txBox="1"/>
          <p:nvPr/>
        </p:nvSpPr>
        <p:spPr>
          <a:xfrm>
            <a:off x="463492" y="599541"/>
            <a:ext cx="113901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когда требуется выйти из цикла, не дожидаясь его завершения. В этом случае мы можем воспользоваться оператором 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6CFB79E-6CA3-449E-BCFE-2211CEDF1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53" y="2395188"/>
            <a:ext cx="5497849" cy="28143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5EC6E33-DAAF-492B-8249-3F24D83B9FE3}"/>
              </a:ext>
            </a:extLst>
          </p:cNvPr>
          <p:cNvSpPr txBox="1"/>
          <p:nvPr/>
        </p:nvSpPr>
        <p:spPr>
          <a:xfrm>
            <a:off x="6413776" y="3693440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цикл сработает 5 раз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76AE52-456C-4EFE-8462-2EB9A16D7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1136" y="2777823"/>
            <a:ext cx="538600" cy="220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39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6859D6-6A17-4354-903B-5FBED3BCCCD3}"/>
              </a:ext>
            </a:extLst>
          </p:cNvPr>
          <p:cNvSpPr txBox="1"/>
          <p:nvPr/>
        </p:nvSpPr>
        <p:spPr>
          <a:xfrm>
            <a:off x="379602" y="343678"/>
            <a:ext cx="113230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нужно ,чтобы при проверке цикл не завершался, а просто пропускал текущую итерацию. Для этого мы можем воспользоваться оператором 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continue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AA8EF6-5163-4230-8409-EA285169F3CD}"/>
              </a:ext>
            </a:extLst>
          </p:cNvPr>
          <p:cNvSpPr txBox="1"/>
          <p:nvPr/>
        </p:nvSpPr>
        <p:spPr>
          <a:xfrm>
            <a:off x="4284494" y="0"/>
            <a:ext cx="3346016" cy="37407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200"/>
              </a:spcBef>
              <a:spcAft>
                <a:spcPts val="6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Операторы </a:t>
            </a:r>
            <a:r>
              <a:rPr lang="ru-RU" sz="1800" b="1" dirty="0" err="1">
                <a:solidFill>
                  <a:srgbClr val="000000"/>
                </a:solidFill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b="1" dirty="0" err="1">
                <a:solidFill>
                  <a:srgbClr val="000000"/>
                </a:solidFill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endParaRPr lang="ru-RU" sz="18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FA1B7A8-0DBF-46EC-B547-0D488BB7A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91" y="1645160"/>
            <a:ext cx="6346994" cy="32456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DF8A50-C669-435F-958D-1F9EFA9F4CD0}"/>
              </a:ext>
            </a:extLst>
          </p:cNvPr>
          <p:cNvSpPr txBox="1"/>
          <p:nvPr/>
        </p:nvSpPr>
        <p:spPr>
          <a:xfrm>
            <a:off x="7021585" y="1645160"/>
            <a:ext cx="203642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этом случае цикл, когда дойдет до числа 5, которое не удовлетворяет условию проверки, просто пропустит это число и перейдет к следующей итерации: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676AFB5-6125-4FFB-A493-EB82D15C6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7966" y="1695449"/>
            <a:ext cx="527939" cy="3099513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86E6CD5F-643F-46E7-9023-FC7ECB5DB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471" y="5726381"/>
            <a:ext cx="110270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Стоит отметить, что операторы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break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и 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continue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можно применять в любом типе циклов.</a:t>
            </a:r>
            <a:endParaRPr kumimoji="0" lang="ru-RU" altLang="ru-RU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744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A6CF2D-2512-48DE-885B-5B2EB296BEB5}"/>
              </a:ext>
            </a:extLst>
          </p:cNvPr>
          <p:cNvSpPr txBox="1"/>
          <p:nvPr/>
        </p:nvSpPr>
        <p:spPr>
          <a:xfrm>
            <a:off x="4284494" y="0"/>
            <a:ext cx="3551999" cy="42550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/>
              <a:t>Циклы</a:t>
            </a:r>
            <a:r>
              <a:rPr lang="en-US" sz="2000" b="1" dirty="0"/>
              <a:t>. </a:t>
            </a:r>
            <a:r>
              <a:rPr lang="ru-RU" sz="2000" b="1" dirty="0"/>
              <a:t>Вложенные циклы</a:t>
            </a:r>
            <a:endParaRPr lang="ru-RU" b="1" dirty="0"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CE6F197-5D1E-487F-A9CB-C9371F98D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97" y="636751"/>
            <a:ext cx="6553949" cy="3396864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2440A35-19C9-4E53-AEDA-0DE03A85C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763" y="4649987"/>
            <a:ext cx="1064265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данном случае цикл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(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i = 1; i &lt; 10; i++)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выполняется 9 раз, то есть имеет 9 итераций. Но в рамках каждой итерации выполняется девять раз вложенный цикл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(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j = 1; j &lt; 10; j++)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В итоге данная программа выведет таблицу умножения.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C35A5A6-FB9B-4F84-BF18-4449764ED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701" y="1313794"/>
            <a:ext cx="4429202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39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D0A6838-E72C-4B91-B2C2-4C42E166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453" y="885505"/>
            <a:ext cx="829432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Вопрос1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Сколько раз выполнится следующий цикл и почему:</a:t>
            </a:r>
            <a:endParaRPr kumimoji="0" lang="ru-RU" alt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5" name="Рисунок 175">
            <a:extLst>
              <a:ext uri="{FF2B5EF4-FFF2-40B4-BE49-F238E27FC236}">
                <a16:creationId xmlns:a16="http://schemas.microsoft.com/office/drawing/2014/main" id="{9D0871DD-FDEA-4E15-9529-32F40BE28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53" y="1514212"/>
            <a:ext cx="2969703" cy="276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D246C282-B5A3-443F-ABCC-A686ADD5A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453" y="274135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1C1218-78D3-485C-B686-761A0B6CFF77}"/>
              </a:ext>
            </a:extLst>
          </p:cNvPr>
          <p:cNvSpPr txBox="1"/>
          <p:nvPr/>
        </p:nvSpPr>
        <p:spPr>
          <a:xfrm>
            <a:off x="4868614" y="3429000"/>
            <a:ext cx="6455328" cy="228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u="sng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Цикл выполнится один раз.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первой же итерации значение переменной i умножается на 3 и -1, то есть оно будет равно -15. Поскольку цикл продолжается, пока значение переменной i больше 0, то после первой итерации произойдет выход из цикла.</a:t>
            </a:r>
            <a:endParaRPr lang="ru-RU" sz="2000" dirty="0"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58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B78CD49-9466-4C6D-BC36-8267C49DD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895" y="675780"/>
            <a:ext cx="829432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Вопрос2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Сколько раз выполнится следующий цикл и почему:</a:t>
            </a:r>
            <a:endParaRPr kumimoji="0" lang="ru-RU" alt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69" name="Рисунок 176">
            <a:extLst>
              <a:ext uri="{FF2B5EF4-FFF2-40B4-BE49-F238E27FC236}">
                <a16:creationId xmlns:a16="http://schemas.microsoft.com/office/drawing/2014/main" id="{54E7F1FE-DF25-40CE-8801-B0F6A09AE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4" y="1323538"/>
            <a:ext cx="4515401" cy="2275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967A96B8-33E5-411E-8508-D4AA0BD8F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895" y="13044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FB2E82-9CE3-4450-A246-B3D28D111A71}"/>
              </a:ext>
            </a:extLst>
          </p:cNvPr>
          <p:cNvSpPr txBox="1"/>
          <p:nvPr/>
        </p:nvSpPr>
        <p:spPr>
          <a:xfrm>
            <a:off x="6142466" y="2908500"/>
            <a:ext cx="6363048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бесконечный, с переполнением</a:t>
            </a:r>
            <a:endParaRPr lang="ru-RU" sz="1400" dirty="0"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F2A1F0-2EA7-4BB3-A38F-17D4F68CF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466" y="282537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Рисунок 177">
            <a:extLst>
              <a:ext uri="{FF2B5EF4-FFF2-40B4-BE49-F238E27FC236}">
                <a16:creationId xmlns:a16="http://schemas.microsoft.com/office/drawing/2014/main" id="{87E4769F-E53B-480F-AD16-4D5865200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139" y="4346266"/>
            <a:ext cx="3084078" cy="168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E12F267-CE3B-4102-B760-A9E1101D4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1217" y="518966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 истинно бесконечного цикла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68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7559D6C-32F7-4055-9DD3-232487FCC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558" y="884068"/>
            <a:ext cx="9354013" cy="564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090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29B269-809E-4B7F-AEE3-430F748F12E6}"/>
              </a:ext>
            </a:extLst>
          </p:cNvPr>
          <p:cNvSpPr txBox="1"/>
          <p:nvPr/>
        </p:nvSpPr>
        <p:spPr>
          <a:xfrm>
            <a:off x="366944" y="254722"/>
            <a:ext cx="113967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highlight>
                  <a:srgbClr val="FF0000"/>
                </a:highlight>
                <a:latin typeface="Cascadia Mono" panose="020B0609020000020004" pitchFamily="49" charset="0"/>
              </a:rPr>
              <a:t>Задание 1 </a:t>
            </a:r>
            <a:r>
              <a:rPr lang="ru-RU" sz="2000" dirty="0">
                <a:highlight>
                  <a:srgbClr val="FFFF00"/>
                </a:highlight>
                <a:latin typeface="Cascadia Mono" panose="020B0609020000020004" pitchFamily="49" charset="0"/>
              </a:rPr>
              <a:t>вывести строку с *, количество * в строке введем </a:t>
            </a:r>
            <a:r>
              <a:rPr lang="ru-RU" sz="2000" dirty="0" err="1">
                <a:highlight>
                  <a:srgbClr val="FFFF00"/>
                </a:highlight>
                <a:latin typeface="Cascadia Mono" panose="020B0609020000020004" pitchFamily="49" charset="0"/>
              </a:rPr>
              <a:t>склавы</a:t>
            </a:r>
            <a:r>
              <a:rPr lang="ru-RU" sz="2000" dirty="0">
                <a:highlight>
                  <a:srgbClr val="FFFF00"/>
                </a:highlight>
                <a:latin typeface="Cascadia Mono" panose="020B0609020000020004" pitchFamily="49" charset="0"/>
              </a:rPr>
              <a:t>. реализовать циклом </a:t>
            </a:r>
            <a:r>
              <a:rPr lang="en-US" sz="2000" dirty="0"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endParaRPr lang="ru-RU" sz="2000" dirty="0"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ru-RU" sz="2000" dirty="0">
                <a:highlight>
                  <a:srgbClr val="FFFF00"/>
                </a:highlight>
                <a:latin typeface="Cascadia Mono" panose="020B0609020000020004" pitchFamily="49" charset="0"/>
              </a:rPr>
              <a:t>*****</a:t>
            </a:r>
            <a:endParaRPr lang="ru-RU" sz="2000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349884-6878-47E4-9154-86F1630723C3}"/>
              </a:ext>
            </a:extLst>
          </p:cNvPr>
          <p:cNvSpPr txBox="1"/>
          <p:nvPr/>
        </p:nvSpPr>
        <p:spPr>
          <a:xfrm>
            <a:off x="305170" y="1589603"/>
            <a:ext cx="115202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highlight>
                  <a:srgbClr val="FF0000"/>
                </a:highlight>
                <a:latin typeface="Cascadia Mono" panose="020B0609020000020004" pitchFamily="49" charset="0"/>
              </a:rPr>
              <a:t>Задание 2 </a:t>
            </a:r>
            <a:r>
              <a:rPr lang="ru-RU" sz="2000" dirty="0">
                <a:highlight>
                  <a:srgbClr val="FFFF00"/>
                </a:highlight>
                <a:latin typeface="Cascadia Mono" panose="020B0609020000020004" pitchFamily="49" charset="0"/>
              </a:rPr>
              <a:t>вывести строку с * количество введем </a:t>
            </a:r>
            <a:r>
              <a:rPr lang="ru-RU" sz="2000" dirty="0" err="1">
                <a:highlight>
                  <a:srgbClr val="FFFF00"/>
                </a:highlight>
                <a:latin typeface="Cascadia Mono" panose="020B0609020000020004" pitchFamily="49" charset="0"/>
              </a:rPr>
              <a:t>склавы</a:t>
            </a:r>
            <a:r>
              <a:rPr lang="ru-RU" sz="2000" dirty="0">
                <a:highlight>
                  <a:srgbClr val="FFFF00"/>
                </a:highlight>
                <a:latin typeface="Cascadia Mono" panose="020B0609020000020004" pitchFamily="49" charset="0"/>
              </a:rPr>
              <a:t>, только звездочки записываем в переменную строки</a:t>
            </a:r>
          </a:p>
          <a:p>
            <a:r>
              <a:rPr lang="ru-RU" sz="2000" dirty="0">
                <a:highlight>
                  <a:srgbClr val="FFFF00"/>
                </a:highlight>
                <a:latin typeface="Cascadia Mono" panose="020B0609020000020004" pitchFamily="49" charset="0"/>
              </a:rPr>
              <a:t>*****</a:t>
            </a:r>
            <a:endParaRPr lang="ru-RU" sz="2000" dirty="0"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0309D-AB48-40EE-B994-B5536D556EA6}"/>
              </a:ext>
            </a:extLst>
          </p:cNvPr>
          <p:cNvSpPr txBox="1"/>
          <p:nvPr/>
        </p:nvSpPr>
        <p:spPr>
          <a:xfrm>
            <a:off x="396167" y="2924484"/>
            <a:ext cx="609452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highlight>
                  <a:srgbClr val="FF0000"/>
                </a:highlight>
                <a:latin typeface="Cascadia Mono" panose="020B0609020000020004" pitchFamily="49" charset="0"/>
              </a:rPr>
              <a:t>Задание 4 </a:t>
            </a:r>
            <a:r>
              <a:rPr lang="ru-RU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вывести такую последовательность. Дублируя циклы </a:t>
            </a:r>
            <a:r>
              <a:rPr lang="en-US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endParaRPr lang="ru-RU" sz="1800" dirty="0"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ru-RU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*****</a:t>
            </a:r>
          </a:p>
          <a:p>
            <a:r>
              <a:rPr lang="ru-RU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***</a:t>
            </a:r>
          </a:p>
          <a:p>
            <a:r>
              <a:rPr lang="ru-RU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*</a:t>
            </a:r>
            <a:endParaRPr lang="ru-RU" dirty="0">
              <a:highlight>
                <a:srgbClr val="FFFF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7DB1E5-89D1-4070-AA4F-C89FEEBCC29A}"/>
              </a:ext>
            </a:extLst>
          </p:cNvPr>
          <p:cNvSpPr txBox="1"/>
          <p:nvPr/>
        </p:nvSpPr>
        <p:spPr>
          <a:xfrm>
            <a:off x="396167" y="4721030"/>
            <a:ext cx="609452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highlight>
                  <a:srgbClr val="FF0000"/>
                </a:highlight>
                <a:latin typeface="Cascadia Mono" panose="020B0609020000020004" pitchFamily="49" charset="0"/>
              </a:rPr>
              <a:t>Задание 5 </a:t>
            </a:r>
            <a:r>
              <a:rPr lang="ru-RU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вывести такую последовательность. </a:t>
            </a:r>
            <a:r>
              <a:rPr lang="en-US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C </a:t>
            </a:r>
            <a:r>
              <a:rPr lang="ru-RU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вложенным циклом </a:t>
            </a:r>
            <a:r>
              <a:rPr lang="en-US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endParaRPr lang="ru-RU" sz="1800" dirty="0"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ru-RU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*****</a:t>
            </a:r>
          </a:p>
          <a:p>
            <a:r>
              <a:rPr lang="ru-RU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***</a:t>
            </a:r>
          </a:p>
          <a:p>
            <a:r>
              <a:rPr lang="ru-RU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*</a:t>
            </a:r>
            <a:endParaRPr lang="ru-RU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89920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813109-C3B8-4B47-A43C-346435B2C3AC}"/>
              </a:ext>
            </a:extLst>
          </p:cNvPr>
          <p:cNvSpPr txBox="1"/>
          <p:nvPr/>
        </p:nvSpPr>
        <p:spPr>
          <a:xfrm>
            <a:off x="220210" y="218526"/>
            <a:ext cx="11700545" cy="1913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1 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Выводить сообщения-команду тушить пожар пока все этажи в здании не будет потушены. Когда 50% будет потушено, вывести сообщение, 50% пожара ликвидировано. В сообщении выводить текущий этаж тушения пожара.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Использовать  цикл (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ECE557-F75B-4CA5-8F8E-16A14E1195B2}"/>
              </a:ext>
            </a:extLst>
          </p:cNvPr>
          <p:cNvSpPr txBox="1"/>
          <p:nvPr/>
        </p:nvSpPr>
        <p:spPr>
          <a:xfrm>
            <a:off x="220210" y="2348494"/>
            <a:ext cx="11675378" cy="863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2 </a:t>
            </a:r>
            <a:r>
              <a:rPr lang="ru-RU" sz="24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Посчитать кол-во символов "м" в веденой строке пользователем. Использовать Цикл (</a:t>
            </a:r>
            <a:r>
              <a:rPr lang="ru-RU" sz="2400" u="sng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foreach</a:t>
            </a:r>
            <a:r>
              <a:rPr lang="ru-RU" sz="24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Использовать экранированный символ для </a:t>
            </a:r>
            <a:r>
              <a:rPr lang="en-US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\“\”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FC58AE-CC63-4F4A-B067-F045672D9D91}"/>
              </a:ext>
            </a:extLst>
          </p:cNvPr>
          <p:cNvSpPr txBox="1"/>
          <p:nvPr/>
        </p:nvSpPr>
        <p:spPr>
          <a:xfrm>
            <a:off x="186654" y="3545025"/>
            <a:ext cx="11708934" cy="863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u="sng" dirty="0" err="1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Задаине</a:t>
            </a:r>
            <a:r>
              <a:rPr lang="ru-RU" sz="24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r>
              <a:rPr lang="ru-RU" sz="24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пользователь вводит число. умножаем это число на 2, считаем до тех пор пока оно меньше или равно 1000000. Вывести количество умножений. Цикл </a:t>
            </a:r>
            <a:r>
              <a:rPr lang="en-US" sz="24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990B346-FBA5-4DB1-8A75-E1DDB749B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30" y="4624578"/>
            <a:ext cx="11630025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086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141FC2-AAEC-480B-8493-5AC2667C1B0A}"/>
              </a:ext>
            </a:extLst>
          </p:cNvPr>
          <p:cNvSpPr txBox="1"/>
          <p:nvPr/>
        </p:nvSpPr>
        <p:spPr>
          <a:xfrm>
            <a:off x="178266" y="257650"/>
            <a:ext cx="12086439" cy="734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5 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Вводить пользователем слово, пока оно не совпадет с заранее заданным словом, после не верного ввода просить вводить заново. </a:t>
            </a:r>
            <a:r>
              <a:rPr lang="ru-RU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совпало, вывести все верно введено.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Использовать цикл (</a:t>
            </a:r>
            <a:r>
              <a:rPr lang="ru-RU" sz="2000" u="sng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1CC25B-C523-46A7-BF12-35242F0D1C7E}"/>
              </a:ext>
            </a:extLst>
          </p:cNvPr>
          <p:cNvSpPr txBox="1"/>
          <p:nvPr/>
        </p:nvSpPr>
        <p:spPr>
          <a:xfrm>
            <a:off x="178266" y="992338"/>
            <a:ext cx="11725712" cy="1064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6 </a:t>
            </a:r>
            <a:r>
              <a:rPr lang="en-US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вывести предложение ”мама мыла раму”. Как только достигнете до пробела прервать и выйти из цикла. 2)</a:t>
            </a:r>
            <a:r>
              <a:rPr lang="ru-RU" sz="2000" u="sng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ввести предложение с клавиатуры и 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только найдете пробел пропустить его вывести сообщение: Пробел найден и пропущен!.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927C0-1087-49AA-847E-A0CBC8A978E1}"/>
              </a:ext>
            </a:extLst>
          </p:cNvPr>
          <p:cNvSpPr txBox="1"/>
          <p:nvPr/>
        </p:nvSpPr>
        <p:spPr>
          <a:xfrm>
            <a:off x="203782" y="2132829"/>
            <a:ext cx="11784435" cy="2064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7* </a:t>
            </a:r>
            <a:r>
              <a:rPr lang="ru-RU" sz="24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Вывести елочку с помощью символа *, максимальную ширину елочки вводит пользователь. Использовать цикл  (</a:t>
            </a:r>
            <a:r>
              <a:rPr lang="ru-RU" sz="2400" u="sng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ru-RU" sz="24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*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***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*****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3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BCB7A2F-1933-46CE-B43A-069C052F7606}"/>
              </a:ext>
            </a:extLst>
          </p:cNvPr>
          <p:cNvSpPr txBox="1"/>
          <p:nvPr/>
        </p:nvSpPr>
        <p:spPr>
          <a:xfrm>
            <a:off x="4238538" y="0"/>
            <a:ext cx="2369296" cy="4462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/>
              <a:t>Циклы</a:t>
            </a:r>
            <a:r>
              <a:rPr lang="en-US" sz="2000" b="1" dirty="0"/>
              <a:t>. </a:t>
            </a:r>
            <a:r>
              <a:rPr lang="ru-RU" sz="2000" b="1" dirty="0"/>
              <a:t>Цикл</a:t>
            </a:r>
            <a:r>
              <a:rPr lang="en-US" sz="2000" b="1" dirty="0"/>
              <a:t> for</a:t>
            </a:r>
            <a:endParaRPr lang="ru-RU" b="1" dirty="0"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74929" y="446276"/>
            <a:ext cx="8348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Цикл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имеет следующее формальное определение: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" name="Рисунок 17"/>
          <p:cNvPicPr/>
          <p:nvPr/>
        </p:nvPicPr>
        <p:blipFill>
          <a:blip r:embed="rId2"/>
          <a:stretch>
            <a:fillRect/>
          </a:stretch>
        </p:blipFill>
        <p:spPr>
          <a:xfrm>
            <a:off x="735228" y="969496"/>
            <a:ext cx="10081065" cy="1679111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0532" y="2648607"/>
            <a:ext cx="1181855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Объявление цикла 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состоит из трех частей.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Первая часть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объявления цикла - некоторые действия, которые выполняются один раз до выполнения цикла. Обычно здесь определяются переменные, которые будут использоваться в цикле.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Вторая часть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условие, при котором будет выполняться цикл. Пока условие равно 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будет выполняться цикл.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третья часть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некоторые действия, которые выполняются после завершения блока цикла. Эти действия выполняются каждый раз при завершении блока цикла.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После объявления цикла в фигурных скобках помещаются сами действия цикла.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45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CB7A2F-1933-46CE-B43A-069C052F7606}"/>
              </a:ext>
            </a:extLst>
          </p:cNvPr>
          <p:cNvSpPr txBox="1"/>
          <p:nvPr/>
        </p:nvSpPr>
        <p:spPr>
          <a:xfrm>
            <a:off x="4238538" y="0"/>
            <a:ext cx="2369296" cy="4462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/>
              <a:t>Циклы</a:t>
            </a:r>
            <a:r>
              <a:rPr lang="en-US" sz="2000" b="1" dirty="0"/>
              <a:t>. </a:t>
            </a:r>
            <a:r>
              <a:rPr lang="ru-RU" sz="2000" b="1" dirty="0"/>
              <a:t>Цикл</a:t>
            </a:r>
            <a:r>
              <a:rPr lang="en-US" sz="2000" b="1" dirty="0"/>
              <a:t> for</a:t>
            </a:r>
            <a:endParaRPr lang="ru-RU" b="1" dirty="0"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6465" y="261610"/>
            <a:ext cx="3616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Рассмотрим стандартный цикл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346465" y="606634"/>
            <a:ext cx="4603907" cy="157638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65963" y="1037650"/>
            <a:ext cx="1174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 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 rotWithShape="1">
          <a:blip r:embed="rId3"/>
          <a:srcRect l="19355"/>
          <a:stretch/>
        </p:blipFill>
        <p:spPr bwMode="auto">
          <a:xfrm>
            <a:off x="6648151" y="741421"/>
            <a:ext cx="644580" cy="13068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7485" y="2048235"/>
            <a:ext cx="11749398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Весь процесс цикла можно представить следующим образом: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Определяется переменная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i = 1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Проверяется условие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 &lt; 4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Оно истинно (так как 1 меньше 4), поэтому выполняется блок цикла, а именно инструкция 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Console.WriteLine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(i)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которая выводит на консоль значение переменной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Блок цикла закончил выполнение, поэтому выполняется третья часть объявления цикла -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i++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После этого переменная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будет равна 2.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Снова проверяется условие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 &lt; 4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Оно истинно (так как 2 меньше 4), поэтому опять выполняется блок цикла -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Console.WriteLine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(i)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Блок цикла закончил выполнение, поэтому снова выполняется выражение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i++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После этого переменная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будет равна 3.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Снова проверяется условие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 &lt; 4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Оно истинно (так как 3 меньше 4), поэтому опять выполняется блок цикла -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Console.WriteLine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(i)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Блок цикла закончил выполнение, поэтому снова выполняется выражение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i++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После этого переменная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будет равна 4.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Снова проверяется условие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i &lt; 4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Теперь оно возвращает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false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так как значение переменной i НЕ меньше 4, поэтому цикл завершает выполнение. Далее уже выполняется остальная часть программы, которая идет после цикла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60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CB7A2F-1933-46CE-B43A-069C052F7606}"/>
              </a:ext>
            </a:extLst>
          </p:cNvPr>
          <p:cNvSpPr txBox="1"/>
          <p:nvPr/>
        </p:nvSpPr>
        <p:spPr>
          <a:xfrm>
            <a:off x="4284494" y="0"/>
            <a:ext cx="2323340" cy="4462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/>
              <a:t>Циклы</a:t>
            </a:r>
            <a:r>
              <a:rPr lang="en-US" sz="2000" b="1" dirty="0"/>
              <a:t>. </a:t>
            </a:r>
            <a:r>
              <a:rPr lang="ru-RU" sz="2000" b="1" dirty="0"/>
              <a:t>Цикл</a:t>
            </a:r>
            <a:r>
              <a:rPr lang="en-US" sz="2000" b="1" dirty="0"/>
              <a:t> for</a:t>
            </a:r>
            <a:endParaRPr lang="ru-RU" b="1" dirty="0"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6482" y="406917"/>
            <a:ext cx="119555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Если блок цикла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содержит одну инструкцию, то мы можем его сократить, убрав фигурные скобки: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314754" y="853193"/>
            <a:ext cx="5077053" cy="151163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43904" y="121394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этом необязательно именно в первой части цикла объявлять переменную, а в третий части изменять ее значение - это могут быть любые действия. Например: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1340069" y="2544190"/>
            <a:ext cx="8371489" cy="190762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11834" y="4858733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Здесь опять же цикл срабатывает, пока переменная i меньше 4, только приращение переменной i происходит в блоке цикла. Консольный вывод данной программы: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4"/>
          <a:stretch>
            <a:fillRect/>
          </a:stretch>
        </p:blipFill>
        <p:spPr>
          <a:xfrm>
            <a:off x="7258705" y="4451818"/>
            <a:ext cx="3824453" cy="193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92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CB7A2F-1933-46CE-B43A-069C052F7606}"/>
              </a:ext>
            </a:extLst>
          </p:cNvPr>
          <p:cNvSpPr txBox="1"/>
          <p:nvPr/>
        </p:nvSpPr>
        <p:spPr>
          <a:xfrm>
            <a:off x="4284494" y="0"/>
            <a:ext cx="2323340" cy="4462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/>
              <a:t>Циклы</a:t>
            </a:r>
            <a:r>
              <a:rPr lang="en-US" sz="2000" b="1" dirty="0"/>
              <a:t>. </a:t>
            </a:r>
            <a:r>
              <a:rPr lang="ru-RU" sz="2000" b="1" dirty="0"/>
              <a:t>Цикл</a:t>
            </a:r>
            <a:r>
              <a:rPr lang="en-US" sz="2000" b="1" dirty="0"/>
              <a:t> for</a:t>
            </a:r>
            <a:endParaRPr lang="ru-RU" b="1" dirty="0"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4442" y="614883"/>
            <a:ext cx="7120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Нам необязательно указывать все условия при объявлении цикла</a:t>
            </a: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6495394" y="446275"/>
            <a:ext cx="5303618" cy="199737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6918" y="162160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нас нет инициализированной переменной, нет условия, поэтому цикл будет работать условно вечно - бесконечный цикл.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121" y="2612261"/>
            <a:ext cx="88470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можно определять несколько переменных в объявлении цикла: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tretch>
            <a:fillRect/>
          </a:stretch>
        </p:blipFill>
        <p:spPr>
          <a:xfrm>
            <a:off x="296918" y="3273901"/>
            <a:ext cx="6422314" cy="87482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94442" y="4047446"/>
            <a:ext cx="92491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Здесь в первой части объявления цикла определяются две переменных: i и j. Цикл выполняется, пока i не будет равна 10. После каждой итерации переменные i и j увеличиваются на единицу. Консольный вывод программы: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/>
          <a:stretch>
            <a:fillRect/>
          </a:stretch>
        </p:blipFill>
        <p:spPr>
          <a:xfrm>
            <a:off x="9608261" y="3273900"/>
            <a:ext cx="1285711" cy="318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931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CB7A2F-1933-46CE-B43A-069C052F7606}"/>
              </a:ext>
            </a:extLst>
          </p:cNvPr>
          <p:cNvSpPr txBox="1"/>
          <p:nvPr/>
        </p:nvSpPr>
        <p:spPr>
          <a:xfrm>
            <a:off x="4284494" y="0"/>
            <a:ext cx="3346016" cy="4462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/>
              <a:t>Циклы</a:t>
            </a:r>
            <a:r>
              <a:rPr lang="en-US" sz="2000" b="1" dirty="0"/>
              <a:t>. </a:t>
            </a:r>
            <a:r>
              <a:rPr lang="ru-RU" sz="2000" b="1" dirty="0"/>
              <a:t>Цикл</a:t>
            </a:r>
            <a:r>
              <a:rPr lang="en-US" sz="2000" b="1" dirty="0"/>
              <a:t> do.. while</a:t>
            </a:r>
            <a:endParaRPr lang="ru-RU" b="1" dirty="0"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9034" y="586742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цикле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сначала выполняется код цикла, а потом происходит проверка условия в инструкции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while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И пока это условие истинно, цикл повторяется.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6754209" y="564180"/>
            <a:ext cx="4171293" cy="1658758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289034" y="2487669"/>
            <a:ext cx="3797626" cy="236811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84493" y="2594778"/>
            <a:ext cx="77130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Здесь код цикла сработает 6 раз, пока i не станет равным нулю. Но важно отметить, что </a:t>
            </a:r>
            <a:r>
              <a:rPr lang="ru-RU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цикл </a:t>
            </a:r>
            <a:r>
              <a:rPr lang="ru-RU" sz="2400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ru-RU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гарантирует хотя бы однократное выполнение действий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даже если условие в инструкции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while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будет истинно. То есть мы можем написать: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4"/>
          <a:stretch>
            <a:fillRect/>
          </a:stretch>
        </p:blipFill>
        <p:spPr>
          <a:xfrm>
            <a:off x="7069519" y="4371440"/>
            <a:ext cx="4330589" cy="223262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76069" y="5621900"/>
            <a:ext cx="51891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Хотя у нас переменная i меньше 0, цикл все равно один раз выполнится.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5"/>
          <a:stretch>
            <a:fillRect/>
          </a:stretch>
        </p:blipFill>
        <p:spPr>
          <a:xfrm>
            <a:off x="5689380" y="5487753"/>
            <a:ext cx="1064829" cy="100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45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CB7A2F-1933-46CE-B43A-069C052F7606}"/>
              </a:ext>
            </a:extLst>
          </p:cNvPr>
          <p:cNvSpPr txBox="1"/>
          <p:nvPr/>
        </p:nvSpPr>
        <p:spPr>
          <a:xfrm>
            <a:off x="4284494" y="0"/>
            <a:ext cx="3346016" cy="4462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/>
              <a:t>Циклы</a:t>
            </a:r>
            <a:r>
              <a:rPr lang="en-US" sz="2000" b="1" dirty="0"/>
              <a:t>. </a:t>
            </a:r>
            <a:r>
              <a:rPr lang="ru-RU" sz="2000" b="1" dirty="0"/>
              <a:t>Цикл</a:t>
            </a:r>
            <a:r>
              <a:rPr lang="en-US" sz="2000" b="1" dirty="0"/>
              <a:t>  while</a:t>
            </a:r>
            <a:endParaRPr lang="ru-RU" b="1" dirty="0"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654" y="446276"/>
            <a:ext cx="11629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отличие от цикла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цикл 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while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сразу проверяет истинность некоторого условия, и если условие истинно, то код цикла выполняется: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3468414" y="1277273"/>
            <a:ext cx="4377230" cy="201772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2995448" y="3524429"/>
            <a:ext cx="5640328" cy="30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35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CB7A2F-1933-46CE-B43A-069C052F7606}"/>
              </a:ext>
            </a:extLst>
          </p:cNvPr>
          <p:cNvSpPr txBox="1"/>
          <p:nvPr/>
        </p:nvSpPr>
        <p:spPr>
          <a:xfrm>
            <a:off x="4284494" y="0"/>
            <a:ext cx="3346016" cy="4462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/>
              <a:t>Циклы</a:t>
            </a:r>
            <a:r>
              <a:rPr lang="en-US" sz="2000" b="1" dirty="0"/>
              <a:t>. </a:t>
            </a:r>
            <a:r>
              <a:rPr lang="ru-RU" sz="2000" b="1" dirty="0"/>
              <a:t>Цикл</a:t>
            </a:r>
            <a:r>
              <a:rPr lang="en-US" sz="2000" b="1" dirty="0"/>
              <a:t>  </a:t>
            </a:r>
            <a:r>
              <a:rPr lang="en-US" sz="2000" b="1" dirty="0" err="1"/>
              <a:t>foreach</a:t>
            </a:r>
            <a:endParaRPr lang="ru-RU" b="1" dirty="0"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799" y="709477"/>
            <a:ext cx="115508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Цикл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foreach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предназначен для перебора набора или коллекции элементов. Его общее определение: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22482" y="1448610"/>
            <a:ext cx="6053959" cy="2225730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799" y="3747986"/>
            <a:ext cx="1155086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После оператора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foreach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 скобках сначала идет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определение переменной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Затем ключевое слово 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и далее коллекция, элементы которой надо перебрать.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 выполнении цикл последовательно перебирает элементы коллекции и помещает их в переменную, и таким образом в блоке цикла мы можем выполнить с ними некоторые действия.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498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CB7A2F-1933-46CE-B43A-069C052F7606}"/>
              </a:ext>
            </a:extLst>
          </p:cNvPr>
          <p:cNvSpPr txBox="1"/>
          <p:nvPr/>
        </p:nvSpPr>
        <p:spPr>
          <a:xfrm>
            <a:off x="4284494" y="0"/>
            <a:ext cx="3346016" cy="4462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/>
              <a:t>Циклы</a:t>
            </a:r>
            <a:r>
              <a:rPr lang="en-US" sz="2000" b="1" dirty="0"/>
              <a:t>. </a:t>
            </a:r>
            <a:r>
              <a:rPr lang="ru-RU" sz="2000" b="1" dirty="0"/>
              <a:t>Цикл</a:t>
            </a:r>
            <a:r>
              <a:rPr lang="en-US" sz="2000" b="1" dirty="0"/>
              <a:t>  </a:t>
            </a:r>
            <a:r>
              <a:rPr lang="en-US" sz="2000" b="1" dirty="0" err="1"/>
              <a:t>foreach</a:t>
            </a:r>
            <a:endParaRPr lang="ru-RU" b="1" dirty="0"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441" y="728631"/>
            <a:ext cx="117242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Например, возьмем строку. Строка по сути - это коллекция символов.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2213084" y="1190296"/>
            <a:ext cx="4124653" cy="1679028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94441" y="3126120"/>
            <a:ext cx="1172428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Здесь цикл </a:t>
            </a:r>
            <a:r>
              <a:rPr kumimoji="0" 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foreach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пробегается по всем символам строки "</a:t>
            </a:r>
            <a:r>
              <a:rPr kumimoji="0" 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Tom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" и каждый символ помещает в символьную переменную 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В блоке цикла значение переменной 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выводится на консоль. Поскольку в строке "</a:t>
            </a:r>
            <a:r>
              <a:rPr kumimoji="0" 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Tom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" три символа, то цикл выполнится три раза. Консольный вывод программы: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3"/>
          <a:stretch>
            <a:fillRect/>
          </a:stretch>
        </p:blipFill>
        <p:spPr>
          <a:xfrm>
            <a:off x="1256743" y="4583137"/>
            <a:ext cx="798293" cy="16489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0877DCE-6275-489C-9465-043D8029DD0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784781" y="4551514"/>
            <a:ext cx="660746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переменная, которая определяется в объявлении цикла, должна по типу соответствовать типу элементов перебираемой коллекции.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Так, элементы строки - значения типа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 </a:t>
            </a:r>
            <a:r>
              <a:rPr kumimoji="0" lang="ru-RU" altLang="ru-RU" b="0" i="1" u="none" strike="noStrike" cap="none" normalizeH="0" baseline="0" dirty="0" err="1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Unicode MS" panose="020B0604020202020204"/>
                <a:ea typeface="Calibri" panose="020F0502020204030204" pitchFamily="34" charset="0"/>
                <a:cs typeface="Courier New" panose="02070309020205020404" pitchFamily="49" charset="0"/>
              </a:rPr>
              <a:t>char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символы. Поэтому переменная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Unicode MS" panose="020B0604020202020204"/>
                <a:ea typeface="Calibri" panose="020F0502020204030204" pitchFamily="34" charset="0"/>
                <a:cs typeface="Courier New" panose="02070309020205020404" pitchFamily="49" charset="0"/>
              </a:rPr>
              <a:t>c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имеет тип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 </a:t>
            </a:r>
            <a:r>
              <a:rPr kumimoji="0" lang="ru-RU" altLang="ru-RU" b="0" i="1" u="none" strike="noStrike" cap="none" normalizeH="0" baseline="0" dirty="0" err="1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Unicode MS" panose="020B0604020202020204"/>
                <a:ea typeface="Calibri" panose="020F0502020204030204" pitchFamily="34" charset="0"/>
                <a:cs typeface="Courier New" panose="02070309020205020404" pitchFamily="49" charset="0"/>
              </a:rPr>
              <a:t>char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. </a:t>
            </a:r>
            <a:endParaRPr kumimoji="0" lang="ru-RU" altLang="ru-RU" sz="2400" b="0" i="1" u="none" strike="noStrike" cap="none" normalizeH="0" baseline="0" dirty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1206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1020</TotalTime>
  <Words>1299</Words>
  <Application>Microsoft Office PowerPoint</Application>
  <PresentationFormat>Широкоэкранный</PresentationFormat>
  <Paragraphs>83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Arial Unicode MS</vt:lpstr>
      <vt:lpstr>Calibri</vt:lpstr>
      <vt:lpstr>Calibri Light</vt:lpstr>
      <vt:lpstr>Cascadia Mono</vt:lpstr>
      <vt:lpstr>Corbel</vt:lpstr>
      <vt:lpstr>Helvetica</vt:lpstr>
      <vt:lpstr>Times New Roman</vt:lpstr>
      <vt:lpstr>Базис</vt:lpstr>
      <vt:lpstr>Циклы. Цикл for,  do..while, while, foreach. Операторы continue и break. Вложенные циклы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72</cp:revision>
  <dcterms:created xsi:type="dcterms:W3CDTF">2023-09-17T09:06:20Z</dcterms:created>
  <dcterms:modified xsi:type="dcterms:W3CDTF">2024-02-26T15:41:20Z</dcterms:modified>
</cp:coreProperties>
</file>