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82" r:id="rId4"/>
    <p:sldId id="287" r:id="rId5"/>
    <p:sldId id="283" r:id="rId6"/>
    <p:sldId id="288" r:id="rId7"/>
    <p:sldId id="284" r:id="rId8"/>
    <p:sldId id="285" r:id="rId9"/>
    <p:sldId id="28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4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11165-0DCC-4BCD-94C0-54B5CEC27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926032"/>
            <a:ext cx="9966960" cy="2926080"/>
          </a:xfrm>
        </p:spPr>
        <p:txBody>
          <a:bodyPr>
            <a:normAutofit fontScale="90000"/>
          </a:bodyPr>
          <a:lstStyle/>
          <a:p>
            <a:r>
              <a:rPr lang="ru-RU" sz="6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условные выражения. Операции сравнения. Логические операции</a:t>
            </a:r>
            <a:endParaRPr lang="ru-RU" sz="400000" dirty="0"/>
          </a:p>
        </p:txBody>
      </p:sp>
    </p:spTree>
    <p:extLst>
      <p:ext uri="{BB962C8B-B14F-4D97-AF65-F5344CB8AC3E}">
        <p14:creationId xmlns:p14="http://schemas.microsoft.com/office/powerpoint/2010/main" val="3170285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973AB8F-2490-45F2-8D81-4410C47371E9}"/>
              </a:ext>
            </a:extLst>
          </p:cNvPr>
          <p:cNvSpPr txBox="1"/>
          <p:nvPr/>
        </p:nvSpPr>
        <p:spPr>
          <a:xfrm>
            <a:off x="4647354" y="-91564"/>
            <a:ext cx="718686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32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Операции сравнения</a:t>
            </a:r>
            <a:endParaRPr lang="ru-RU" sz="2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F4794A-E2FA-47E3-A861-0D731D7B88EA}"/>
              </a:ext>
            </a:extLst>
          </p:cNvPr>
          <p:cNvSpPr txBox="1"/>
          <p:nvPr/>
        </p:nvSpPr>
        <p:spPr>
          <a:xfrm>
            <a:off x="285226" y="341385"/>
            <a:ext cx="1154899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операциях сравнения сравниваются два операнда и возвращается значение типа 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bool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 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true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если выражение верно, и 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false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если выражение неверно.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D099F0-DCF0-4F38-BC7D-575DD4EEE4CD}"/>
              </a:ext>
            </a:extLst>
          </p:cNvPr>
          <p:cNvSpPr txBox="1"/>
          <p:nvPr/>
        </p:nvSpPr>
        <p:spPr>
          <a:xfrm>
            <a:off x="438324" y="897508"/>
            <a:ext cx="60946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ru-RU" sz="4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==</a:t>
            </a:r>
            <a:endParaRPr lang="ru-RU" sz="4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FB5375-9255-4D28-8E67-F41939B8B76C}"/>
              </a:ext>
            </a:extLst>
          </p:cNvPr>
          <p:cNvSpPr txBox="1"/>
          <p:nvPr/>
        </p:nvSpPr>
        <p:spPr>
          <a:xfrm>
            <a:off x="1931564" y="881541"/>
            <a:ext cx="609460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Сравнивает два операнда на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равенство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Если они равны, то операция возвращает </a:t>
            </a:r>
            <a:r>
              <a:rPr lang="ru-RU" sz="1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не равны, то возвращается </a:t>
            </a:r>
            <a:r>
              <a:rPr lang="ru-RU" sz="1800" b="1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0D887C13-4875-4D5B-84BF-A567748CC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369" y="714646"/>
            <a:ext cx="3170962" cy="95803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76D68BE-95F4-4FE0-B23C-A7C0A78C0340}"/>
              </a:ext>
            </a:extLst>
          </p:cNvPr>
          <p:cNvSpPr txBox="1"/>
          <p:nvPr/>
        </p:nvSpPr>
        <p:spPr>
          <a:xfrm>
            <a:off x="471879" y="1825177"/>
            <a:ext cx="14596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ru-RU" sz="4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!=</a:t>
            </a:r>
            <a:endParaRPr lang="ru-RU" sz="4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6ACC16D-D959-4B9D-8358-763472E16FCD}"/>
              </a:ext>
            </a:extLst>
          </p:cNvPr>
          <p:cNvSpPr txBox="1"/>
          <p:nvPr/>
        </p:nvSpPr>
        <p:spPr>
          <a:xfrm>
            <a:off x="1860257" y="1955869"/>
            <a:ext cx="594569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Сравнивает два операнда и возвращает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операнды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равны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и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они равны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AA77ABF0-F5B0-4E7F-9CBD-38033E88DE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287" y="1765110"/>
            <a:ext cx="3189914" cy="110794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E13B0DC-B9D0-46D8-B937-5B8E7C18F645}"/>
              </a:ext>
            </a:extLst>
          </p:cNvPr>
          <p:cNvSpPr txBox="1"/>
          <p:nvPr/>
        </p:nvSpPr>
        <p:spPr>
          <a:xfrm>
            <a:off x="471879" y="2904035"/>
            <a:ext cx="14596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4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&lt;</a:t>
            </a:r>
            <a:endParaRPr lang="ru-RU" sz="4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85211E-0E4B-484D-8FE2-8318FABC4679}"/>
              </a:ext>
            </a:extLst>
          </p:cNvPr>
          <p:cNvSpPr txBox="1"/>
          <p:nvPr/>
        </p:nvSpPr>
        <p:spPr>
          <a:xfrm>
            <a:off x="1860257" y="2904035"/>
            <a:ext cx="609460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Операция "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меньше чем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". Возвращает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первый операнд меньше второго, и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первый операнд больше второго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379356B0-ECFA-4180-8DAD-B499430B4D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9369" y="2968440"/>
            <a:ext cx="2980189" cy="855075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93C715CB-5ECA-44E6-A28B-875622FDAF78}"/>
              </a:ext>
            </a:extLst>
          </p:cNvPr>
          <p:cNvSpPr txBox="1"/>
          <p:nvPr/>
        </p:nvSpPr>
        <p:spPr>
          <a:xfrm>
            <a:off x="471879" y="3982893"/>
            <a:ext cx="14596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en-US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4800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&gt;</a:t>
            </a:r>
            <a:endParaRPr lang="ru-RU" sz="4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8DB9339-6286-4878-BDD1-C2AA2F309925}"/>
              </a:ext>
            </a:extLst>
          </p:cNvPr>
          <p:cNvSpPr txBox="1"/>
          <p:nvPr/>
        </p:nvSpPr>
        <p:spPr>
          <a:xfrm>
            <a:off x="1906398" y="3945199"/>
            <a:ext cx="609460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Операция "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больше чем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". Сравнивает два операнда и возвращает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первый операнд больше второго, иначе возвращает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58B37C14-7D9A-49F4-BAF7-02FE9441E0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287" y="3885842"/>
            <a:ext cx="2854354" cy="980174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7D73D58A-E53B-4632-A3A3-F54EC7570D92}"/>
              </a:ext>
            </a:extLst>
          </p:cNvPr>
          <p:cNvSpPr txBox="1"/>
          <p:nvPr/>
        </p:nvSpPr>
        <p:spPr>
          <a:xfrm>
            <a:off x="471879" y="4969418"/>
            <a:ext cx="17763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4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&lt;=</a:t>
            </a:r>
            <a:endParaRPr lang="ru-RU" sz="4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142CC18-822D-49E5-BEA5-2A5511B67360}"/>
              </a:ext>
            </a:extLst>
          </p:cNvPr>
          <p:cNvSpPr txBox="1"/>
          <p:nvPr/>
        </p:nvSpPr>
        <p:spPr>
          <a:xfrm>
            <a:off x="1931564" y="4884445"/>
            <a:ext cx="609460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Операция "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меньше или равно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". Сравнивает два операнда и возвращает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первый операнд меньше или равен второму. Иначе возвращает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BCCD7BBB-5CEA-4E04-A56D-4933569721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287" y="4961399"/>
            <a:ext cx="2854354" cy="838200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9F6B5486-2AA6-46BB-864C-801413FD5356}"/>
              </a:ext>
            </a:extLst>
          </p:cNvPr>
          <p:cNvSpPr txBox="1"/>
          <p:nvPr/>
        </p:nvSpPr>
        <p:spPr>
          <a:xfrm>
            <a:off x="438324" y="5873451"/>
            <a:ext cx="17763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en-US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4800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&gt;</a:t>
            </a:r>
            <a:r>
              <a:rPr lang="en-US" sz="4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=</a:t>
            </a:r>
            <a:endParaRPr lang="ru-RU" sz="4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D644744-CDF7-4767-85B3-7A37D5DAD9CC}"/>
              </a:ext>
            </a:extLst>
          </p:cNvPr>
          <p:cNvSpPr txBox="1"/>
          <p:nvPr/>
        </p:nvSpPr>
        <p:spPr>
          <a:xfrm>
            <a:off x="1931564" y="5807775"/>
            <a:ext cx="609460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Операция "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больше или равно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". Сравнивает два операнда и возвращает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первый операнд больше или равен второму, иначе возвращается </a:t>
            </a:r>
            <a:r>
              <a:rPr lang="ru-RU" sz="18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5" name="Рисунок 34">
            <a:extLst>
              <a:ext uri="{FF2B5EF4-FFF2-40B4-BE49-F238E27FC236}">
                <a16:creationId xmlns:a16="http://schemas.microsoft.com/office/drawing/2014/main" id="{CDF008D9-E1E7-4C31-99B5-333AF83048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287" y="5854805"/>
            <a:ext cx="2854354" cy="87630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5EF6C61D-0E34-46AB-A9F4-F89E3C5BDD82}"/>
              </a:ext>
            </a:extLst>
          </p:cNvPr>
          <p:cNvSpPr txBox="1"/>
          <p:nvPr/>
        </p:nvSpPr>
        <p:spPr>
          <a:xfrm>
            <a:off x="1864452" y="6549889"/>
            <a:ext cx="84036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Операции &lt;, &gt; &lt;=, &gt;= имеют больший приоритет, чем == и !=.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06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2CBFBA8-6D03-4A42-B709-4688B870D4A2}"/>
              </a:ext>
            </a:extLst>
          </p:cNvPr>
          <p:cNvSpPr txBox="1"/>
          <p:nvPr/>
        </p:nvSpPr>
        <p:spPr>
          <a:xfrm>
            <a:off x="4431484" y="-153482"/>
            <a:ext cx="609460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200"/>
              </a:spcBef>
              <a:spcAft>
                <a:spcPts val="1440"/>
              </a:spcAft>
            </a:pPr>
            <a:r>
              <a:rPr lang="ru-RU" sz="32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Логические операции</a:t>
            </a:r>
            <a:endParaRPr lang="ru-RU" sz="2800" b="1" dirty="0">
              <a:solidFill>
                <a:srgbClr val="1F3763"/>
              </a:solidFill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EEADD5-9441-4F6F-94B6-58159DA479BD}"/>
              </a:ext>
            </a:extLst>
          </p:cNvPr>
          <p:cNvSpPr txBox="1"/>
          <p:nvPr/>
        </p:nvSpPr>
        <p:spPr>
          <a:xfrm>
            <a:off x="280330" y="692662"/>
            <a:ext cx="14596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4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| </a:t>
            </a:r>
            <a:endParaRPr lang="ru-RU" sz="4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BAAB4B-62E2-48AA-8E2B-7C63A326D535}"/>
              </a:ext>
            </a:extLst>
          </p:cNvPr>
          <p:cNvSpPr txBox="1"/>
          <p:nvPr/>
        </p:nvSpPr>
        <p:spPr>
          <a:xfrm>
            <a:off x="1805728" y="624488"/>
            <a:ext cx="99808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Операция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логического сложения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или логическое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ИЛИ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Возвращает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хотя бы один из операндов возвращает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C799E4C-D27D-4707-A15A-3ACF90B7B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728" y="1332448"/>
            <a:ext cx="10105942" cy="7078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EC4DDDA-9D7A-4AAE-8F60-9F6BAF646797}"/>
              </a:ext>
            </a:extLst>
          </p:cNvPr>
          <p:cNvSpPr txBox="1"/>
          <p:nvPr/>
        </p:nvSpPr>
        <p:spPr>
          <a:xfrm>
            <a:off x="217761" y="2788788"/>
            <a:ext cx="18840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en-US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4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&amp;</a:t>
            </a:r>
            <a:r>
              <a:rPr lang="en-US" sz="4800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4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BF2E05-9BD7-4D2F-B65A-77CDBEA00E31}"/>
              </a:ext>
            </a:extLst>
          </p:cNvPr>
          <p:cNvSpPr txBox="1"/>
          <p:nvPr/>
        </p:nvSpPr>
        <p:spPr>
          <a:xfrm>
            <a:off x="1805727" y="2807609"/>
            <a:ext cx="1010594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Операция логического умножения или логическое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Возвращает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оба операнда одновременно равны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F11D186-3AB8-4433-B111-63954034D8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5727" y="3526006"/>
            <a:ext cx="10007368" cy="67468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8C89FE0-710E-489D-89FD-CDB7917D26AE}"/>
              </a:ext>
            </a:extLst>
          </p:cNvPr>
          <p:cNvSpPr txBox="1"/>
          <p:nvPr/>
        </p:nvSpPr>
        <p:spPr>
          <a:xfrm>
            <a:off x="280330" y="4908574"/>
            <a:ext cx="18840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4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||  </a:t>
            </a:r>
            <a:endParaRPr lang="ru-RU" sz="4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3EFE7F-9383-4B04-BE1E-42A9830522AE}"/>
              </a:ext>
            </a:extLst>
          </p:cNvPr>
          <p:cNvSpPr txBox="1"/>
          <p:nvPr/>
        </p:nvSpPr>
        <p:spPr>
          <a:xfrm>
            <a:off x="1679893" y="4887940"/>
            <a:ext cx="100073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Операция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логического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сложения ИЛИ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Возвращает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хотя бы один из операндов возвращает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4BF9E98F-7E50-4B33-AFC8-6B82BA0A7B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5727" y="5595826"/>
            <a:ext cx="10105941" cy="63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35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021EEEB-91E5-4F81-A520-5D1D56E212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456" y="320660"/>
            <a:ext cx="7400925" cy="450532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6BE250D-9742-46B8-8B5D-512DF7AE70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6014" y="2913207"/>
            <a:ext cx="2295525" cy="35147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01395A7-275E-48BA-9C6D-B743536AD095}"/>
              </a:ext>
            </a:extLst>
          </p:cNvPr>
          <p:cNvSpPr txBox="1"/>
          <p:nvPr/>
        </p:nvSpPr>
        <p:spPr>
          <a:xfrm>
            <a:off x="614491" y="5785562"/>
            <a:ext cx="92329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Проверяем до первого да. </a:t>
            </a:r>
            <a:br>
              <a:rPr lang="ru-RU" sz="20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Проверяем не всех</a:t>
            </a:r>
          </a:p>
        </p:txBody>
      </p:sp>
    </p:spTree>
    <p:extLst>
      <p:ext uri="{BB962C8B-B14F-4D97-AF65-F5344CB8AC3E}">
        <p14:creationId xmlns:p14="http://schemas.microsoft.com/office/powerpoint/2010/main" val="739923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2CBFBA8-6D03-4A42-B709-4688B870D4A2}"/>
              </a:ext>
            </a:extLst>
          </p:cNvPr>
          <p:cNvSpPr txBox="1"/>
          <p:nvPr/>
        </p:nvSpPr>
        <p:spPr>
          <a:xfrm>
            <a:off x="4431484" y="-153482"/>
            <a:ext cx="609460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200"/>
              </a:spcBef>
              <a:spcAft>
                <a:spcPts val="1440"/>
              </a:spcAft>
            </a:pPr>
            <a:r>
              <a:rPr lang="ru-RU" sz="32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Логические операции</a:t>
            </a:r>
            <a:endParaRPr lang="ru-RU" sz="2800" b="1" dirty="0">
              <a:solidFill>
                <a:srgbClr val="1F3763"/>
              </a:solidFill>
              <a:effectLst/>
              <a:highlight>
                <a:srgbClr val="FFFF00"/>
              </a:highlight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EEADD5-9441-4F6F-94B6-58159DA479BD}"/>
              </a:ext>
            </a:extLst>
          </p:cNvPr>
          <p:cNvSpPr txBox="1"/>
          <p:nvPr/>
        </p:nvSpPr>
        <p:spPr>
          <a:xfrm>
            <a:off x="280330" y="692662"/>
            <a:ext cx="19763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&amp;&amp; </a:t>
            </a:r>
            <a:endParaRPr lang="ru-RU" sz="4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C4DDDA-9D7A-4AAE-8F60-9F6BAF646797}"/>
              </a:ext>
            </a:extLst>
          </p:cNvPr>
          <p:cNvSpPr txBox="1"/>
          <p:nvPr/>
        </p:nvSpPr>
        <p:spPr>
          <a:xfrm>
            <a:off x="326469" y="2842535"/>
            <a:ext cx="18840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4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!  </a:t>
            </a:r>
            <a:r>
              <a:rPr lang="en-US" sz="4800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4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C89FE0-710E-489D-89FD-CDB7917D26AE}"/>
              </a:ext>
            </a:extLst>
          </p:cNvPr>
          <p:cNvSpPr txBox="1"/>
          <p:nvPr/>
        </p:nvSpPr>
        <p:spPr>
          <a:xfrm>
            <a:off x="326469" y="4850609"/>
            <a:ext cx="18840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SzPts val="1000"/>
              <a:tabLst>
                <a:tab pos="457200" algn="l"/>
              </a:tabLst>
            </a:pP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r>
              <a:rPr lang="ru-RU" sz="4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4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800" b="1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^  </a:t>
            </a:r>
            <a:endParaRPr lang="ru-RU" sz="4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8510D7-D90F-487C-BABC-BE5A22F83287}"/>
              </a:ext>
            </a:extLst>
          </p:cNvPr>
          <p:cNvSpPr txBox="1"/>
          <p:nvPr/>
        </p:nvSpPr>
        <p:spPr>
          <a:xfrm>
            <a:off x="1719744" y="754217"/>
            <a:ext cx="101919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/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Операция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логического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умножения И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Возвращает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true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если оба операнда одновременно равны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true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solidFill>
                <a:schemeClr val="accent2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0B9361EF-12F8-4B16-B630-FA9996DC9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6639" y="1462103"/>
            <a:ext cx="9655031" cy="62764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119EE2F-616D-415A-829C-812E2F92900D}"/>
              </a:ext>
            </a:extLst>
          </p:cNvPr>
          <p:cNvSpPr txBox="1"/>
          <p:nvPr/>
        </p:nvSpPr>
        <p:spPr>
          <a:xfrm>
            <a:off x="2118221" y="2823847"/>
            <a:ext cx="974731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Операция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логического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отрицания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Производится над одним операндом и возвращает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если операнд равен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Если операнд равен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то операция возвращает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endParaRPr lang="ru-RU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73242813-1235-4BCA-8AC8-062A4DA06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4359" y="3583314"/>
            <a:ext cx="3570203" cy="707885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26EC6381-6E6B-4D56-BBAA-2D3B8837BC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531733"/>
            <a:ext cx="3861479" cy="96209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15E0707-432B-47DA-9C32-255CFE859372}"/>
              </a:ext>
            </a:extLst>
          </p:cNvPr>
          <p:cNvSpPr txBox="1"/>
          <p:nvPr/>
        </p:nvSpPr>
        <p:spPr>
          <a:xfrm>
            <a:off x="1636554" y="4850609"/>
            <a:ext cx="1035830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/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Операция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исключающего ИЛИ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Возвращает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true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если либо первый, либо второй операнд (но не одновременно) равны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true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иначе возвращает </a:t>
            </a:r>
            <a:r>
              <a:rPr lang="ru-RU" sz="2000" dirty="0" err="1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false</a:t>
            </a:r>
            <a:endParaRPr lang="ru-RU" dirty="0">
              <a:solidFill>
                <a:schemeClr val="accent2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B54E267A-B120-4203-9ADF-503373826F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64359" y="5681606"/>
            <a:ext cx="9851821" cy="58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36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FF61D0A-B311-4A30-9B3E-20A5AF65D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629" y="262636"/>
            <a:ext cx="7162800" cy="435292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F3355B6-452B-4618-9583-5C06BC6710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6251" y="2639080"/>
            <a:ext cx="2409825" cy="36099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4F1F65-81E4-4402-89BD-D3868C0678C2}"/>
              </a:ext>
            </a:extLst>
          </p:cNvPr>
          <p:cNvSpPr txBox="1"/>
          <p:nvPr/>
        </p:nvSpPr>
        <p:spPr>
          <a:xfrm>
            <a:off x="614491" y="5785562"/>
            <a:ext cx="92329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Проверяем до первого нет.</a:t>
            </a:r>
          </a:p>
          <a:p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Проверяем не всех </a:t>
            </a:r>
          </a:p>
        </p:txBody>
      </p:sp>
    </p:spTree>
    <p:extLst>
      <p:ext uri="{BB962C8B-B14F-4D97-AF65-F5344CB8AC3E}">
        <p14:creationId xmlns:p14="http://schemas.microsoft.com/office/powerpoint/2010/main" val="407537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E9897C-22A0-49CD-A06D-0C52C6769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727" y="458956"/>
            <a:ext cx="11652308" cy="594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 выражении 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z=</a:t>
            </a:r>
            <a:r>
              <a:rPr kumimoji="0" lang="ru-RU" altLang="ru-RU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x|y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будут вычисляться оба значения - x и y.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 выражении же 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z=x||y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сначала будет вычисляться значение x, и если оно равно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true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то вычисление значения y уже смысла не имеет, так как у нас в любом случае уже z будет равно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true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Значение y будет вычисляться только в том случае, если x равно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false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То же самое касается пары операций 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&amp;/&amp;&amp;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В выражении 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z=</a:t>
            </a:r>
            <a:r>
              <a:rPr kumimoji="0" lang="ru-RU" altLang="ru-RU" sz="24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x&amp;y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будут вычисляться оба значения - x и y.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В выражении же </a:t>
            </a: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z=x&amp;&amp;y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;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сначала будет вычисляться значение x, и если оно равно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false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то вычисление значения y уже смысла не имеет, так как у нас в любом случае уже z будет равно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false</a:t>
            </a: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. Значение y будет вычисляться только в том случае, если x равно </a:t>
            </a:r>
            <a:r>
              <a:rPr kumimoji="0" lang="ru-RU" altLang="ru-RU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true</a:t>
            </a:r>
            <a:endParaRPr kumimoji="0" lang="en-US" altLang="ru-RU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 Unicode MS"/>
              <a:ea typeface="Times New Roman" panose="02020603050405020304" pitchFamily="18" charset="0"/>
              <a:cs typeface="Courier New" panose="02070309020205020404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Поэтому операции 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||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Times New Roman" panose="02020603050405020304" pitchFamily="18" charset="0"/>
              </a:rPr>
              <a:t> и 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&amp;&amp;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Times New Roman" panose="02020603050405020304" pitchFamily="18" charset="0"/>
              </a:rPr>
              <a:t> более удобны в вычислениях, так как позволяют сократить время на вычисление значения выражения, и тем самым повышают производительность. А операции 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|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Times New Roman" panose="02020603050405020304" pitchFamily="18" charset="0"/>
              </a:rPr>
              <a:t> и 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 Unicode MS"/>
                <a:ea typeface="Times New Roman" panose="02020603050405020304" pitchFamily="18" charset="0"/>
                <a:cs typeface="Courier New" panose="02070309020205020404" pitchFamily="49" charset="0"/>
              </a:rPr>
              <a:t>&amp;</a:t>
            </a:r>
            <a:r>
              <a:rPr kumimoji="0" lang="ru-RU" altLang="ru-RU" sz="2400" b="0" i="1" u="none" strike="noStrike" cap="none" normalizeH="0" baseline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ea typeface="Times New Roman" panose="02020603050405020304" pitchFamily="18" charset="0"/>
              </a:rPr>
              <a:t> больше подходят для выполнения поразрядных операций над числами.</a:t>
            </a:r>
            <a:endParaRPr kumimoji="0" lang="ru-RU" altLang="ru-RU" sz="3200" b="0" i="1" u="none" strike="noStrike" cap="none" normalizeH="0" baseline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934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0DF35FB-636C-47B2-9507-FA568E0EBF48}"/>
              </a:ext>
            </a:extLst>
          </p:cNvPr>
          <p:cNvSpPr txBox="1"/>
          <p:nvPr/>
        </p:nvSpPr>
        <p:spPr>
          <a:xfrm>
            <a:off x="378618" y="976966"/>
            <a:ext cx="1164182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Задание 1</a:t>
            </a:r>
            <a:r>
              <a:rPr lang="ru-RU" sz="28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</a:rPr>
              <a:t> на айфон Пети мама дала 40000руб, бабушка дала 5000рублей. Папа и дедушка Пети подарили на ДР сумму равную общей сумме маминых и бабушкиных денег вместе. Хватит ли Пети денег на айфон ценою 100000руб?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74110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DD38BF0-8975-4428-A684-0CF61096083E}"/>
              </a:ext>
            </a:extLst>
          </p:cNvPr>
          <p:cNvSpPr txBox="1"/>
          <p:nvPr/>
        </p:nvSpPr>
        <p:spPr>
          <a:xfrm>
            <a:off x="304100" y="287567"/>
            <a:ext cx="11599877" cy="1662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2</a:t>
            </a:r>
            <a:r>
              <a:rPr lang="ru-RU" sz="1800" dirty="0">
                <a:effectLst/>
                <a:highlight>
                  <a:srgbClr val="FF00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</a:t>
            </a:r>
            <a:r>
              <a:rPr lang="ru-RU" sz="18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руппа состоит из троих студентов. Средняя оценка первого студента равна 5, средняя оценка второго студента равна 4, средняя оценка по предметам третьего студента равна 5. опросить всех студентов и выяснить является ли группа отличниками. Вывести результат на экран. Провести опрос студентов до первого найденного не отличника и вывести на экран.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u="sng" dirty="0"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800" u="sng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ыполнить задачу только используя логический тип данных, логические операции и операции сравнения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72528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741</TotalTime>
  <Words>662</Words>
  <Application>Microsoft Office PowerPoint</Application>
  <PresentationFormat>Широкоэкранный</PresentationFormat>
  <Paragraphs>42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Arial Unicode MS</vt:lpstr>
      <vt:lpstr>Calibri</vt:lpstr>
      <vt:lpstr>Calibri Light</vt:lpstr>
      <vt:lpstr>Corbel</vt:lpstr>
      <vt:lpstr>Times New Roman</vt:lpstr>
      <vt:lpstr>Базис</vt:lpstr>
      <vt:lpstr>условные выражения. Операции сравнения. Логические операции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Ядро и вспомогательные модули ОС. Ядро в привилегированном режиме. Многословная структура ОС.</dc:title>
  <dc:creator>Марина</dc:creator>
  <cp:lastModifiedBy>Марина</cp:lastModifiedBy>
  <cp:revision>49</cp:revision>
  <dcterms:created xsi:type="dcterms:W3CDTF">2023-09-17T09:06:20Z</dcterms:created>
  <dcterms:modified xsi:type="dcterms:W3CDTF">2024-02-26T15:37:33Z</dcterms:modified>
</cp:coreProperties>
</file>