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804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79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6344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2528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62423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53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903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687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680339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129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009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11E893B3-979A-47C9-9655-AAD80F2A44D9}" type="datetimeFigureOut">
              <a:rPr lang="ru-RU" smtClean="0"/>
              <a:t>11.01.2024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1383F943-9A47-4598-81F8-7DF53017F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1621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811165-0DCC-4BCD-94C0-54B5CEC272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2520" y="1352160"/>
            <a:ext cx="9966960" cy="2926080"/>
          </a:xfrm>
        </p:spPr>
        <p:txBody>
          <a:bodyPr>
            <a:noAutofit/>
          </a:bodyPr>
          <a:lstStyle/>
          <a:p>
            <a:r>
              <a:rPr lang="ru-RU" sz="5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введение в информационные системы. Понятия ИС. Структура и классификация ИС. </a:t>
            </a:r>
            <a:endParaRPr lang="ru-RU" sz="31000" dirty="0"/>
          </a:p>
        </p:txBody>
      </p:sp>
    </p:spTree>
    <p:extLst>
      <p:ext uri="{BB962C8B-B14F-4D97-AF65-F5344CB8AC3E}">
        <p14:creationId xmlns:p14="http://schemas.microsoft.com/office/powerpoint/2010/main" val="31702856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344DA4-CA42-46E2-80C9-38D3FB83604E}"/>
              </a:ext>
            </a:extLst>
          </p:cNvPr>
          <p:cNvSpPr txBox="1"/>
          <p:nvPr/>
        </p:nvSpPr>
        <p:spPr>
          <a:xfrm>
            <a:off x="292963" y="532660"/>
            <a:ext cx="11691891" cy="59001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ctr">
              <a:lnSpc>
                <a:spcPct val="150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1.4. Различные типы информационных систем на предприятии</a:t>
            </a:r>
          </a:p>
          <a:p>
            <a:pPr indent="90170" algn="ctr">
              <a:lnSpc>
                <a:spcPct val="150000"/>
              </a:lnSpc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HRM (Human Resource Management)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область знаний и практической деятельности, направленная на своевременное обеспечение организации персоналом и оптимальное его использование.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EAM (Enterprise Asset Management)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это информационная система, предназначенная в основном для автоматизации процессов связанных с техническим обслуживанием оборудования, его ремонтом, а также послепродажным обслуживанием этого оборудования.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EDMS (Electronic Document Management)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система управления документами предприятия.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Workflow</a:t>
            </a: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(Business Process Management (BPM))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система отвечающая за документооборот предприятия в комплексе, начиная от простого поручения до конечных маршрутов и версий используемых документов.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Collaboration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система, отвечающая за электронное взаимодействие людей, но не формализованное, как </a:t>
            </a:r>
            <a:r>
              <a:rPr lang="ru-RU" sz="20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workflow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и не просто «архив», как EDMS.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20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9728625-3C63-4C36-B29B-52226706D6E0}"/>
              </a:ext>
            </a:extLst>
          </p:cNvPr>
          <p:cNvSpPr txBox="1"/>
          <p:nvPr/>
        </p:nvSpPr>
        <p:spPr>
          <a:xfrm>
            <a:off x="320842" y="320842"/>
            <a:ext cx="11406967" cy="11233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1.1. Понятие информационных систем</a:t>
            </a:r>
            <a:endParaRPr lang="ru-RU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fontAlgn="base">
              <a:spcAft>
                <a:spcPts val="5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endParaRPr lang="ru-RU" sz="4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4B88456-C1B2-417D-980B-2D10C9569750}"/>
              </a:ext>
            </a:extLst>
          </p:cNvPr>
          <p:cNvSpPr txBox="1"/>
          <p:nvPr/>
        </p:nvSpPr>
        <p:spPr>
          <a:xfrm>
            <a:off x="464191" y="705746"/>
            <a:ext cx="11334232" cy="5957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just">
              <a:lnSpc>
                <a:spcPct val="150000"/>
              </a:lnSpc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Информационная система</a:t>
            </a:r>
            <a:r>
              <a:rPr lang="ru-RU" sz="2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взаимосвязанная совокупность средств, методов и персонала, используемых для хранения, обработки и выдачи информации в интересах достижения поставленной цели.</a:t>
            </a:r>
          </a:p>
          <a:p>
            <a:pPr indent="542925" algn="just">
              <a:lnSpc>
                <a:spcPct val="150000"/>
              </a:lnSpc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Информационная система определяется следующими свойствами: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</a:pP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любая информационная система может быть подвергнута анализу, построена и управляема на основе общих принципов построения систем;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</a:pP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информационная система является динамичной и развивающейся;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</a:pP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построении информационной системы необходимо использовать системный подход;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</a:pP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выходной продукцией информационной системы является информация, на основе которой принимаются решения;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</a:pP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информационную систему следует воспринимать как </a:t>
            </a:r>
            <a:r>
              <a:rPr lang="ru-RU" sz="20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человекокомпьютерную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систему обработки информации.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4881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88010C48-5B63-468B-9B9A-DBF439752842}"/>
              </a:ext>
            </a:extLst>
          </p:cNvPr>
          <p:cNvSpPr txBox="1"/>
          <p:nvPr/>
        </p:nvSpPr>
        <p:spPr>
          <a:xfrm>
            <a:off x="2204101" y="252077"/>
            <a:ext cx="77837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Процессы в информационной системе</a:t>
            </a:r>
            <a:endParaRPr lang="ru-RU" sz="6600" dirty="0"/>
          </a:p>
        </p:txBody>
      </p:sp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7688A62D-F824-4D57-86F5-879CC15C38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287" y="1005998"/>
            <a:ext cx="10980152" cy="314019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49815AE-F6A4-4AF2-9782-400E328671D7}"/>
              </a:ext>
            </a:extLst>
          </p:cNvPr>
          <p:cNvSpPr txBox="1"/>
          <p:nvPr/>
        </p:nvSpPr>
        <p:spPr>
          <a:xfrm>
            <a:off x="632532" y="4372224"/>
            <a:ext cx="11103747" cy="17045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just">
              <a:lnSpc>
                <a:spcPct val="150000"/>
              </a:lnSpc>
            </a:pPr>
            <a:r>
              <a:rPr lang="ru-RU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информационных систем заключается в обслуживании двух встречных потоков информации: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1.ввода новой информации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выдачи текущей информации по запросам. 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21274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1460DEBD-C144-4035-BA68-06AD6F8F5E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38203"/>
            <a:ext cx="11755846" cy="938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1.2 Структура информационной системы</a:t>
            </a:r>
            <a:endParaRPr lang="ru-RU" sz="18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800" b="0" i="0" u="sng" strike="noStrike" cap="none" normalizeH="0" baseline="0" dirty="0">
                <a:ln>
                  <a:noFill/>
                </a:ln>
                <a:solidFill>
                  <a:srgbClr val="161616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82F937A-7446-49CD-B0B7-6F28B5AFFB01}"/>
              </a:ext>
            </a:extLst>
          </p:cNvPr>
          <p:cNvSpPr txBox="1"/>
          <p:nvPr/>
        </p:nvSpPr>
        <p:spPr>
          <a:xfrm>
            <a:off x="436154" y="912060"/>
            <a:ext cx="11406658" cy="503387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just">
              <a:lnSpc>
                <a:spcPct val="150000"/>
              </a:lnSpc>
            </a:pPr>
            <a:r>
              <a:rPr lang="ru-RU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Одним из основных свойств ИС является делимость на подсистемы, которая имеет ряд достоинств с точки зрения разработки и эксплуатации ИС, к которым относятся: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упрощение разработки и модернизации ИС;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упрощение внедрения и поставки готовых подсистем в соответствии с очередностью выполнения работ;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упрощение эксплуатации ИС вследствие специализации работников предметной области.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Подсистема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</a:t>
            </a: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это часть системы, выделенная по какому-либо признаку.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800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Обычно выделяют функциональные и обеспечивающие подсистемы: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8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1.Функциональная подсистема ИС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представляет собой комплекс производственных задач с высокой степенью информационных обменов (связей) между задачами.</a:t>
            </a:r>
          </a:p>
          <a:p>
            <a:pPr indent="542925" algn="just">
              <a:lnSpc>
                <a:spcPct val="150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2.Обеспечивающая подсистема </a:t>
            </a:r>
            <a:r>
              <a:rPr lang="ru-RU" sz="18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Общую структуру информационной системы можно рассматривать как совокупность подсистем независимо от сферы </a:t>
            </a:r>
            <a:r>
              <a:rPr lang="ru-RU" sz="1800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применения.</a:t>
            </a:r>
            <a:r>
              <a:rPr lang="ru-RU" sz="1800" u="sng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</a:t>
            </a:r>
            <a:r>
              <a:rPr lang="ru-RU" sz="180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этом случае говорят о структурном признаке классификации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44816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A19431AC-A816-47A6-8CA9-97CEA1FD4188}"/>
              </a:ext>
            </a:extLst>
          </p:cNvPr>
          <p:cNvSpPr txBox="1"/>
          <p:nvPr/>
        </p:nvSpPr>
        <p:spPr>
          <a:xfrm>
            <a:off x="1422645" y="233478"/>
            <a:ext cx="9416989" cy="4580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1.3 Классификация информационных систем по различным признакам</a:t>
            </a: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C653AD-C2F1-4CB2-B2DC-3ECE64A8AE3A}"/>
              </a:ext>
            </a:extLst>
          </p:cNvPr>
          <p:cNvSpPr txBox="1"/>
          <p:nvPr/>
        </p:nvSpPr>
        <p:spPr>
          <a:xfrm>
            <a:off x="124287" y="691552"/>
            <a:ext cx="11609033" cy="55474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just">
              <a:lnSpc>
                <a:spcPct val="150000"/>
              </a:lnSpc>
            </a:pPr>
            <a:r>
              <a:rPr lang="ru-RU" sz="1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По степени механизации процедур преобразования информации делятся на: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ручной обработки;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механизированные;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автоматизированные;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автоматической обработки данных;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По признаку структурированности задач выделяют: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ИС, используемые для решения структурированных задач.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ИС, используемые для частично структурированных или неструктурированных задач.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создающие управленческие отчеты и ориентированные главным образом на обработку данных (поиск, сортировку, агрегирование, фильтрацию).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разрабатывающие возможные альтернативы решения</a:t>
            </a:r>
            <a:r>
              <a:rPr lang="ru-RU" sz="1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4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Информационные системы, разрабатывающие альтернативы решений, могут быть модельными или экспертными: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модельные ИС</a:t>
            </a: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предоставляют пользователю математические, статистические, финансовые и другие модели, использование которых облегчает выработку и оценку альтернатив решения. Пользователь может получить недостающую ему для принятия решения информацию путем установления диалога с моделью в процессе ее исследования.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ru-RU" sz="1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экспертные ИС</a:t>
            </a:r>
            <a:r>
              <a:rPr lang="ru-RU" sz="1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обеспечивают выработку и оценку возможных альтернатив пользователем за счет создания экспертных систем, связанных с обработкой знаний.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113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C9DA6DD0-B695-4456-BF26-2B12D33FD3ED}"/>
              </a:ext>
            </a:extLst>
          </p:cNvPr>
          <p:cNvSpPr txBox="1"/>
          <p:nvPr/>
        </p:nvSpPr>
        <p:spPr>
          <a:xfrm>
            <a:off x="134089" y="239696"/>
            <a:ext cx="4722921" cy="58760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1.3 Классификация информационных систем по различным признакам</a:t>
            </a:r>
            <a:endParaRPr lang="ru-RU" sz="1600" b="1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По функциональному признаку и уровням управления: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производственные системы;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маркетинга;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финансовые и учетные системы;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кадров (человеческих ресурсов);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прочие типы, выполняющие вспомогательные функции в зависимости от специфики деятельности фирмы.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4) По степени автоматизации: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ручные </a:t>
            </a: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автоматические </a:t>
            </a: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Автоматизированные</a:t>
            </a:r>
          </a:p>
          <a:p>
            <a:pPr lvl="1" algn="just">
              <a:lnSpc>
                <a:spcPct val="150000"/>
              </a:lnSpc>
              <a:buSzPts val="1400"/>
            </a:pPr>
            <a:endParaRPr lang="ru-RU" sz="1200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6288E56-8BAB-4005-B935-3B04B1C358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57011" y="612979"/>
            <a:ext cx="7200900" cy="5129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0060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0415062-2867-49CC-8F4A-2BEF7C1D5F44}"/>
              </a:ext>
            </a:extLst>
          </p:cNvPr>
          <p:cNvSpPr txBox="1"/>
          <p:nvPr/>
        </p:nvSpPr>
        <p:spPr>
          <a:xfrm>
            <a:off x="363985" y="280209"/>
            <a:ext cx="11345662" cy="53812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ctr">
              <a:lnSpc>
                <a:spcPct val="150000"/>
              </a:lnSpc>
            </a:pPr>
            <a:r>
              <a:rPr lang="ru-RU" sz="16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1.3 Классификация информационных систем по различным признакам</a:t>
            </a:r>
            <a:endParaRPr lang="ru-RU" sz="1600" b="1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endParaRPr lang="ru-RU" sz="2400" b="1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24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5) По характеру использования результатной информации: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24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информационно-поисковые системы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предназначенные для сбора, хранения и выдачи информации по запросу пользователя;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24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информационно-советующие системы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предлагающие пользователю определенные рекомендации для принятия решений (системы поддержки принятия решений);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24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информационно-управляющие</a:t>
            </a:r>
            <a:r>
              <a:rPr lang="ru-RU" sz="24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результатная информация которых непосредственно участвует в формировании управляющих воздействий.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307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5E08CA3F-5CE5-4823-9D81-E5CB20188797}"/>
              </a:ext>
            </a:extLst>
          </p:cNvPr>
          <p:cNvSpPr txBox="1"/>
          <p:nvPr/>
        </p:nvSpPr>
        <p:spPr>
          <a:xfrm>
            <a:off x="139083" y="191152"/>
            <a:ext cx="11736279" cy="62343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2925" algn="ctr">
              <a:lnSpc>
                <a:spcPct val="150000"/>
              </a:lnSpc>
            </a:pPr>
            <a:r>
              <a:rPr lang="ru-RU" sz="14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1.3 Классификация информационных систем по различным признакам</a:t>
            </a:r>
            <a:endParaRPr lang="ru-RU" sz="1400" b="1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endParaRPr lang="ru-RU" sz="1400" b="1" u="sng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6) По сфере применения: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информационные системы организационного управления;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 управления технологическими процессами (ТП);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 автоматизированного проектирования (САПР);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интегрированные (корпоративные) ИС.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2925" algn="just">
              <a:lnSpc>
                <a:spcPct val="150000"/>
              </a:lnSpc>
            </a:pPr>
            <a:r>
              <a:rPr lang="ru-RU" sz="1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7) В соответствии с характером обработки информации в ИС на различных уровнях управления предприятием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выделяют следующие типы информационных систем:</a:t>
            </a:r>
            <a:endParaRPr lang="ru-RU" sz="1400" b="1" u="sng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Системы обработки данных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(EDP –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electronic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data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processing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предназначены для учета и оперативного регулирования хозяйственных операций, подготовки стандартных документов для внешней среды (счетов, накладных, платежных поручений).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Информационная система управления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(ИСУ) </a:t>
            </a: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ориентирована на тактический уровень управления: среднесрочное планирования, анализ и организацию работ в течение нескольких недель (месяцев), например, анализ и планирование поставок, сбыта, составление производственных программ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2950" lvl="1" indent="-285750" algn="just">
              <a:lnSpc>
                <a:spcPct val="150000"/>
              </a:lnSpc>
              <a:buSzPts val="1400"/>
              <a:buFont typeface="Times New Roman" panose="02020603050405020304" pitchFamily="18" charset="0"/>
              <a:buAutoNum type="arabicPeriod"/>
            </a:pPr>
            <a:r>
              <a:rPr lang="ru-RU" sz="1600" b="1" i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Система поддержки принятия решений</a:t>
            </a:r>
            <a:r>
              <a:rPr lang="ru-RU" sz="1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(СППР) </a:t>
            </a:r>
            <a:r>
              <a:rPr lang="ru-RU" sz="16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используются в основном на верхнем уровне управления (руководства предприятия), имеющего стратегическое долгосрочное значение в течение года или нескольких лет.</a:t>
            </a:r>
            <a:endParaRPr lang="ru-RU" sz="1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08151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7344DA4-CA42-46E2-80C9-38D3FB83604E}"/>
              </a:ext>
            </a:extLst>
          </p:cNvPr>
          <p:cNvSpPr txBox="1"/>
          <p:nvPr/>
        </p:nvSpPr>
        <p:spPr>
          <a:xfrm>
            <a:off x="292964" y="532660"/>
            <a:ext cx="11452194" cy="4976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90170" algn="ctr">
              <a:lnSpc>
                <a:spcPct val="150000"/>
              </a:lnSpc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00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1.4. Различные типы информационных систем на предприятии</a:t>
            </a:r>
          </a:p>
          <a:p>
            <a:pPr indent="90170" algn="ctr">
              <a:lnSpc>
                <a:spcPct val="150000"/>
              </a:lnSpc>
            </a:pPr>
            <a:endParaRPr lang="ru-RU" sz="1600" dirty="0">
              <a:effectLst/>
              <a:highlight>
                <a:srgbClr val="FFFF00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ERP (Enterprise Resource Planning)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система планирования (управления) ресурсами предприятия.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CRM (Customer </a:t>
            </a:r>
            <a:r>
              <a:rPr lang="ru-RU" sz="20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relationship</a:t>
            </a: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000" b="1" u="sng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</a:t>
            </a: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модель взаимодействия, полагающая, что центром всей философии бизнеса является клиент, а основными направлениями деятельности являются меры по поддержке эффективного маркетинга, продаж и обслуживания клиентов.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ECM (Enterprise Content Management)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это стратегическая инфраструктура и техническая архитектура для поддержки единого жизненного цикла неструктурированной информации (контента) различных типов и форматов.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buSzPts val="1000"/>
              <a:buFont typeface="+mj-lt"/>
              <a:buAutoNum type="arabicPeriod"/>
              <a:tabLst>
                <a:tab pos="457200" algn="l"/>
              </a:tabLst>
            </a:pPr>
            <a:r>
              <a:rPr lang="ru-RU" sz="2000" b="1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CPM (Corporate Performance Management) </a:t>
            </a:r>
            <a:r>
              <a:rPr lang="ru-RU" sz="2000" u="sng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концепция управления эффективностью бизнеса, охватывающая весь спектр задач в области стратегического и финансового управления компанией.</a:t>
            </a:r>
            <a:endParaRPr lang="ru-RU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0271178"/>
      </p:ext>
    </p:extLst>
  </p:cSld>
  <p:clrMapOvr>
    <a:masterClrMapping/>
  </p:clrMapOvr>
</p:sld>
</file>

<file path=ppt/theme/theme1.xml><?xml version="1.0" encoding="utf-8"?>
<a:theme xmlns:a="http://schemas.openxmlformats.org/drawingml/2006/main" name="Базис">
  <a:themeElements>
    <a:clrScheme name="Базис">
      <a:dk1>
        <a:srgbClr val="000000"/>
      </a:dk1>
      <a:lt1>
        <a:srgbClr val="FFFFFF"/>
      </a:lt1>
      <a:dk2>
        <a:srgbClr val="565349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7D447"/>
      </a:accent5>
      <a:accent6>
        <a:srgbClr val="818183"/>
      </a:accent6>
      <a:hlink>
        <a:srgbClr val="F59E00"/>
      </a:hlink>
      <a:folHlink>
        <a:srgbClr val="B2B2B2"/>
      </a:folHlink>
    </a:clrScheme>
    <a:fontScheme name="Базис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Базис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TM03457444[[fn=Базис]]</Template>
  <TotalTime>490</TotalTime>
  <Words>928</Words>
  <Application>Microsoft Office PowerPoint</Application>
  <PresentationFormat>Широкоэкранный</PresentationFormat>
  <Paragraphs>78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Corbel</vt:lpstr>
      <vt:lpstr>Symbol</vt:lpstr>
      <vt:lpstr>Times New Roman</vt:lpstr>
      <vt:lpstr>Базис</vt:lpstr>
      <vt:lpstr>введение в информационные системы. Понятия ИС. Структура и классификация ИС.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Ядро и вспомогательные модули ОС. Ядро в привилегированном режиме. Многословная структура ОС.</dc:title>
  <dc:creator>Марина</dc:creator>
  <cp:lastModifiedBy>Марина</cp:lastModifiedBy>
  <cp:revision>17</cp:revision>
  <dcterms:created xsi:type="dcterms:W3CDTF">2023-09-17T09:06:20Z</dcterms:created>
  <dcterms:modified xsi:type="dcterms:W3CDTF">2024-01-11T20:21:11Z</dcterms:modified>
</cp:coreProperties>
</file>