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11E893B3-979A-47C9-9655-AAD80F2A44D9}" type="datetimeFigureOut">
              <a:rPr lang="ru-RU" smtClean="0"/>
              <a:t>12.11.2023</a:t>
            </a:fld>
            <a:endParaRPr lang="ru-RU"/>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ru-RU"/>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383F943-9A47-4598-81F8-7DF53017F533}" type="slidenum">
              <a:rPr lang="ru-RU" smtClean="0"/>
              <a:t>‹#›</a:t>
            </a:fld>
            <a:endParaRPr lang="ru-RU"/>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8046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1E893B3-979A-47C9-9655-AAD80F2A44D9}" type="datetimeFigureOut">
              <a:rPr lang="ru-RU" smtClean="0"/>
              <a:t>12.11.2023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83F943-9A47-4598-81F8-7DF53017F533}" type="slidenum">
              <a:rPr lang="ru-RU" smtClean="0"/>
              <a:t>‹#›</a:t>
            </a:fld>
            <a:endParaRPr lang="ru-RU"/>
          </a:p>
        </p:txBody>
      </p:sp>
    </p:spTree>
    <p:extLst>
      <p:ext uri="{BB962C8B-B14F-4D97-AF65-F5344CB8AC3E}">
        <p14:creationId xmlns:p14="http://schemas.microsoft.com/office/powerpoint/2010/main" val="795779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1E893B3-979A-47C9-9655-AAD80F2A44D9}" type="datetimeFigureOut">
              <a:rPr lang="ru-RU" smtClean="0"/>
              <a:t>12.11.2023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83F943-9A47-4598-81F8-7DF53017F533}" type="slidenum">
              <a:rPr lang="ru-RU" smtClean="0"/>
              <a:t>‹#›</a:t>
            </a:fld>
            <a:endParaRPr lang="ru-RU"/>
          </a:p>
        </p:txBody>
      </p:sp>
    </p:spTree>
    <p:extLst>
      <p:ext uri="{BB962C8B-B14F-4D97-AF65-F5344CB8AC3E}">
        <p14:creationId xmlns:p14="http://schemas.microsoft.com/office/powerpoint/2010/main" val="1556344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1E893B3-979A-47C9-9655-AAD80F2A44D9}" type="datetimeFigureOut">
              <a:rPr lang="ru-RU" smtClean="0"/>
              <a:t>12.11.2023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83F943-9A47-4598-81F8-7DF53017F533}" type="slidenum">
              <a:rPr lang="ru-RU" smtClean="0"/>
              <a:t>‹#›</a:t>
            </a:fld>
            <a:endParaRPr lang="ru-RU"/>
          </a:p>
        </p:txBody>
      </p:sp>
    </p:spTree>
    <p:extLst>
      <p:ext uri="{BB962C8B-B14F-4D97-AF65-F5344CB8AC3E}">
        <p14:creationId xmlns:p14="http://schemas.microsoft.com/office/powerpoint/2010/main" val="3742528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ru-RU"/>
              <a:t>Образец заголовка</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1E893B3-979A-47C9-9655-AAD80F2A44D9}" type="datetimeFigureOut">
              <a:rPr lang="ru-RU" smtClean="0"/>
              <a:t>12.11.2023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83F943-9A47-4598-81F8-7DF53017F533}" type="slidenum">
              <a:rPr lang="ru-RU" smtClean="0"/>
              <a:t>‹#›</a:t>
            </a:fld>
            <a:endParaRPr lang="ru-RU"/>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6242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11E893B3-979A-47C9-9655-AAD80F2A44D9}" type="datetimeFigureOut">
              <a:rPr lang="ru-RU" smtClean="0"/>
              <a:t>12.11.2023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383F943-9A47-4598-81F8-7DF53017F533}" type="slidenum">
              <a:rPr lang="ru-RU" smtClean="0"/>
              <a:t>‹#›</a:t>
            </a:fld>
            <a:endParaRPr lang="ru-RU"/>
          </a:p>
        </p:txBody>
      </p:sp>
    </p:spTree>
    <p:extLst>
      <p:ext uri="{BB962C8B-B14F-4D97-AF65-F5344CB8AC3E}">
        <p14:creationId xmlns:p14="http://schemas.microsoft.com/office/powerpoint/2010/main" val="10553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11E893B3-979A-47C9-9655-AAD80F2A44D9}" type="datetimeFigureOut">
              <a:rPr lang="ru-RU" smtClean="0"/>
              <a:t>12.11.2023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383F943-9A47-4598-81F8-7DF53017F533}" type="slidenum">
              <a:rPr lang="ru-RU" smtClean="0"/>
              <a:t>‹#›</a:t>
            </a:fld>
            <a:endParaRPr lang="ru-RU"/>
          </a:p>
        </p:txBody>
      </p:sp>
    </p:spTree>
    <p:extLst>
      <p:ext uri="{BB962C8B-B14F-4D97-AF65-F5344CB8AC3E}">
        <p14:creationId xmlns:p14="http://schemas.microsoft.com/office/powerpoint/2010/main" val="3959038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1E893B3-979A-47C9-9655-AAD80F2A44D9}" type="datetimeFigureOut">
              <a:rPr lang="ru-RU" smtClean="0"/>
              <a:t>12.11.2023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383F943-9A47-4598-81F8-7DF53017F533}" type="slidenum">
              <a:rPr lang="ru-RU" smtClean="0"/>
              <a:t>‹#›</a:t>
            </a:fld>
            <a:endParaRPr lang="ru-RU"/>
          </a:p>
        </p:txBody>
      </p:sp>
    </p:spTree>
    <p:extLst>
      <p:ext uri="{BB962C8B-B14F-4D97-AF65-F5344CB8AC3E}">
        <p14:creationId xmlns:p14="http://schemas.microsoft.com/office/powerpoint/2010/main" val="1766878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E893B3-979A-47C9-9655-AAD80F2A44D9}" type="datetimeFigureOut">
              <a:rPr lang="ru-RU" smtClean="0"/>
              <a:t>12.11.2023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383F943-9A47-4598-81F8-7DF53017F533}" type="slidenum">
              <a:rPr lang="ru-RU" smtClean="0"/>
              <a:t>‹#›</a:t>
            </a:fld>
            <a:endParaRPr lang="ru-RU"/>
          </a:p>
        </p:txBody>
      </p:sp>
    </p:spTree>
    <p:extLst>
      <p:ext uri="{BB962C8B-B14F-4D97-AF65-F5344CB8AC3E}">
        <p14:creationId xmlns:p14="http://schemas.microsoft.com/office/powerpoint/2010/main" val="1068033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a:t>Образец заголовка</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11E893B3-979A-47C9-9655-AAD80F2A44D9}" type="datetimeFigureOut">
              <a:rPr lang="ru-RU" smtClean="0"/>
              <a:t>12.11.2023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383F943-9A47-4598-81F8-7DF53017F533}" type="slidenum">
              <a:rPr lang="ru-RU" smtClean="0"/>
              <a:t>‹#›</a:t>
            </a:fld>
            <a:endParaRPr lang="ru-RU"/>
          </a:p>
        </p:txBody>
      </p:sp>
    </p:spTree>
    <p:extLst>
      <p:ext uri="{BB962C8B-B14F-4D97-AF65-F5344CB8AC3E}">
        <p14:creationId xmlns:p14="http://schemas.microsoft.com/office/powerpoint/2010/main" val="2712129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11E893B3-979A-47C9-9655-AAD80F2A44D9}" type="datetimeFigureOut">
              <a:rPr lang="ru-RU" smtClean="0"/>
              <a:t>12.11.2023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383F943-9A47-4598-81F8-7DF53017F533}" type="slidenum">
              <a:rPr lang="ru-RU" smtClean="0"/>
              <a:t>‹#›</a:t>
            </a:fld>
            <a:endParaRPr lang="ru-RU"/>
          </a:p>
        </p:txBody>
      </p:sp>
    </p:spTree>
    <p:extLst>
      <p:ext uri="{BB962C8B-B14F-4D97-AF65-F5344CB8AC3E}">
        <p14:creationId xmlns:p14="http://schemas.microsoft.com/office/powerpoint/2010/main" val="532009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11E893B3-979A-47C9-9655-AAD80F2A44D9}" type="datetimeFigureOut">
              <a:rPr lang="ru-RU" smtClean="0"/>
              <a:t>12.11.2023</a:t>
            </a:fld>
            <a:endParaRPr lang="ru-RU"/>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1383F943-9A47-4598-81F8-7DF53017F533}" type="slidenum">
              <a:rPr lang="ru-RU" smtClean="0"/>
              <a:t>‹#›</a:t>
            </a:fld>
            <a:endParaRPr lang="ru-RU"/>
          </a:p>
        </p:txBody>
      </p:sp>
    </p:spTree>
    <p:extLst>
      <p:ext uri="{BB962C8B-B14F-4D97-AF65-F5344CB8AC3E}">
        <p14:creationId xmlns:p14="http://schemas.microsoft.com/office/powerpoint/2010/main" val="15101621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ru.wikipedia.org/wiki/%D0%9C%D0%B5%D0%B6%D0%BF%D1%80%D0%BE%D1%86%D0%B5%D1%81%D1%81%D0%BD%D0%BE%D0%B5_%D0%B2%D0%B7%D0%B0%D0%B8%D0%BC%D0%BE%D0%B4%D0%B5%D0%B9%D1%81%D1%82%D0%B2%D0%B8%D0%B5" TargetMode="External"/><Relationship Id="rId2" Type="http://schemas.openxmlformats.org/officeDocument/2006/relationships/hyperlink" Target="http://ru.wikipedia.org/wiki/%D0%92%D1%8B%D1%87%D0%B8%D1%81%D0%BB%D0%B8%D1%82%D0%B5%D0%BB%D1%8C%D0%BD%D1%8B%D0%B5_%D1%80%D0%B5%D1%81%D1%83%D1%80%D1%81%D1%8B" TargetMode="External"/><Relationship Id="rId1" Type="http://schemas.openxmlformats.org/officeDocument/2006/relationships/slideLayout" Target="../slideLayouts/slideLayout7.xml"/><Relationship Id="rId4" Type="http://schemas.openxmlformats.org/officeDocument/2006/relationships/hyperlink" Target="http://ru.wikipedia.org/wiki/%D0%9F%D0%B5%D1%80%D0%B5%D0%BA%D0%BB%D1%8E%D1%87%D0%B5%D0%BD%D0%B8%D0%B5_%D0%BA%D0%BE%D0%BD%D1%82%D0%B5%D0%BA%D1%81%D1%82%D0%B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811165-0DCC-4BCD-94C0-54B5CEC27219}"/>
              </a:ext>
            </a:extLst>
          </p:cNvPr>
          <p:cNvSpPr>
            <a:spLocks noGrp="1"/>
          </p:cNvSpPr>
          <p:nvPr>
            <p:ph type="ctrTitle"/>
          </p:nvPr>
        </p:nvSpPr>
        <p:spPr>
          <a:xfrm>
            <a:off x="1112520" y="840431"/>
            <a:ext cx="9966960" cy="2926080"/>
          </a:xfrm>
        </p:spPr>
        <p:txBody>
          <a:bodyPr>
            <a:normAutofit/>
          </a:bodyPr>
          <a:lstStyle/>
          <a:p>
            <a:r>
              <a:rPr lang="ru-RU" sz="4000" b="1" spc="-10" dirty="0">
                <a:effectLst/>
                <a:latin typeface="Calibri" panose="020F0502020204030204" pitchFamily="34" charset="0"/>
                <a:ea typeface="Calibri" panose="020F0502020204030204" pitchFamily="34" charset="0"/>
                <a:cs typeface="Times New Roman" panose="02020603050405020304" pitchFamily="18" charset="0"/>
              </a:rPr>
              <a:t>Поток</a:t>
            </a:r>
            <a:r>
              <a:rPr lang="uk-UA" sz="4000" b="1" spc="-10" dirty="0">
                <a:effectLst/>
                <a:latin typeface="Calibri" panose="020F0502020204030204" pitchFamily="34" charset="0"/>
                <a:ea typeface="Calibri" panose="020F0502020204030204" pitchFamily="34" charset="0"/>
                <a:cs typeface="Times New Roman" panose="02020603050405020304" pitchFamily="18" charset="0"/>
              </a:rPr>
              <a:t>. </a:t>
            </a:r>
            <a:r>
              <a:rPr lang="ru-RU" sz="4000" b="1" spc="-10" dirty="0">
                <a:effectLst/>
                <a:latin typeface="Calibri" panose="020F0502020204030204" pitchFamily="34" charset="0"/>
                <a:ea typeface="Calibri" panose="020F0502020204030204" pitchFamily="34" charset="0"/>
                <a:cs typeface="Times New Roman" panose="02020603050405020304" pitchFamily="18" charset="0"/>
              </a:rPr>
              <a:t>Концепция потоков</a:t>
            </a:r>
            <a:r>
              <a:rPr lang="uk-UA" sz="4000" b="1" spc="-10" dirty="0">
                <a:effectLst/>
                <a:latin typeface="Calibri" panose="020F0502020204030204" pitchFamily="34" charset="0"/>
                <a:ea typeface="Calibri" panose="020F0502020204030204" pitchFamily="34" charset="0"/>
                <a:cs typeface="Times New Roman" panose="02020603050405020304" pitchFamily="18" charset="0"/>
              </a:rPr>
              <a:t>. </a:t>
            </a:r>
            <a:r>
              <a:rPr lang="ru-RU" sz="4000" b="1" spc="-10" dirty="0">
                <a:effectLst/>
                <a:latin typeface="Calibri" panose="020F0502020204030204" pitchFamily="34" charset="0"/>
                <a:ea typeface="Calibri" panose="020F0502020204030204" pitchFamily="34" charset="0"/>
                <a:cs typeface="Times New Roman" panose="02020603050405020304" pitchFamily="18" charset="0"/>
              </a:rPr>
              <a:t>Состояние потока. Концептуальные различия между потоком и процессом.  Вытисняющие и не вытесняющие алгоритмы планирования</a:t>
            </a:r>
            <a:endParaRPr lang="ru-RU" sz="400000" dirty="0"/>
          </a:p>
        </p:txBody>
      </p:sp>
    </p:spTree>
    <p:extLst>
      <p:ext uri="{BB962C8B-B14F-4D97-AF65-F5344CB8AC3E}">
        <p14:creationId xmlns:p14="http://schemas.microsoft.com/office/powerpoint/2010/main" val="3170285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9728625-3C63-4C36-B29B-52226706D6E0}"/>
              </a:ext>
            </a:extLst>
          </p:cNvPr>
          <p:cNvSpPr txBox="1"/>
          <p:nvPr/>
        </p:nvSpPr>
        <p:spPr>
          <a:xfrm>
            <a:off x="286623" y="302003"/>
            <a:ext cx="11618332" cy="10438179"/>
          </a:xfrm>
          <a:prstGeom prst="rect">
            <a:avLst/>
          </a:prstGeom>
          <a:noFill/>
        </p:spPr>
        <p:txBody>
          <a:bodyPr wrap="square">
            <a:spAutoFit/>
          </a:bodyPr>
          <a:lstStyle/>
          <a:p>
            <a:pPr algn="ctr">
              <a:lnSpc>
                <a:spcPct val="150000"/>
              </a:lnSpc>
              <a:spcAft>
                <a:spcPts val="1000"/>
              </a:spcAft>
            </a:pPr>
            <a:r>
              <a:rPr lang="ru-RU" sz="1800" b="1" dirty="0">
                <a:effectLst/>
                <a:latin typeface="Calibri" panose="020F0502020204030204" pitchFamily="34" charset="0"/>
                <a:ea typeface="Calibri" panose="020F0502020204030204" pitchFamily="34" charset="0"/>
                <a:cs typeface="Times New Roman" panose="02020603050405020304" pitchFamily="18" charset="0"/>
              </a:rPr>
              <a:t>ПОТОКИ и процессы</a:t>
            </a:r>
          </a:p>
          <a:p>
            <a:pPr algn="just">
              <a:lnSpc>
                <a:spcPct val="150000"/>
              </a:lnSpc>
              <a:spcAft>
                <a:spcPts val="750"/>
              </a:spcAft>
            </a:pPr>
            <a:r>
              <a:rPr lang="ru-RU" sz="1800" b="1" dirty="0">
                <a:solidFill>
                  <a:srgbClr val="000000"/>
                </a:solidFill>
                <a:effectLst/>
                <a:latin typeface="Cambria" panose="02040503050406030204" pitchFamily="18" charset="0"/>
                <a:ea typeface="Calibri" panose="020F0502020204030204" pitchFamily="34" charset="0"/>
                <a:cs typeface="Arial" panose="020B0604020202020204" pitchFamily="34" charset="0"/>
              </a:rPr>
              <a:t>Поток</a:t>
            </a:r>
            <a:r>
              <a:rPr lang="ru-RU" sz="1800" dirty="0">
                <a:solidFill>
                  <a:srgbClr val="000000"/>
                </a:solidFill>
                <a:effectLst/>
                <a:latin typeface="Cambria" panose="02040503050406030204" pitchFamily="18" charset="0"/>
                <a:ea typeface="Calibri" panose="020F0502020204030204" pitchFamily="34" charset="0"/>
                <a:cs typeface="Arial" panose="020B0604020202020204" pitchFamily="34" charset="0"/>
              </a:rPr>
              <a:t> (</a:t>
            </a:r>
            <a:r>
              <a:rPr lang="ru-RU" sz="1800" dirty="0" err="1">
                <a:solidFill>
                  <a:srgbClr val="000000"/>
                </a:solidFill>
                <a:effectLst/>
                <a:latin typeface="Cambria" panose="02040503050406030204" pitchFamily="18" charset="0"/>
                <a:ea typeface="Calibri" panose="020F0502020204030204" pitchFamily="34" charset="0"/>
                <a:cs typeface="Arial" panose="020B0604020202020204" pitchFamily="34" charset="0"/>
              </a:rPr>
              <a:t>thread</a:t>
            </a:r>
            <a:r>
              <a:rPr lang="ru-RU" sz="1800" dirty="0">
                <a:solidFill>
                  <a:srgbClr val="000000"/>
                </a:solidFill>
                <a:effectLst/>
                <a:latin typeface="Cambria" panose="02040503050406030204" pitchFamily="18" charset="0"/>
                <a:ea typeface="Calibri" panose="020F0502020204030204" pitchFamily="34" charset="0"/>
                <a:cs typeface="Arial" panose="020B0604020202020204" pitchFamily="34" charset="0"/>
              </a:rPr>
              <a:t>) — это, сущность операционной системы, процесс выполнения на процессоре набора инструкций, точнее говоря программного кода.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750"/>
              </a:spcAft>
            </a:pPr>
            <a:r>
              <a:rPr lang="ru-RU" sz="1800" b="1" dirty="0">
                <a:solidFill>
                  <a:srgbClr val="000000"/>
                </a:solidFill>
                <a:effectLst/>
                <a:latin typeface="Cambria" panose="02040503050406030204" pitchFamily="18" charset="0"/>
                <a:ea typeface="Calibri" panose="020F0502020204030204" pitchFamily="34" charset="0"/>
                <a:cs typeface="Arial" panose="020B0604020202020204" pitchFamily="34" charset="0"/>
              </a:rPr>
              <a:t>Общее назначение потоков</a:t>
            </a:r>
            <a:r>
              <a:rPr lang="ru-RU" sz="1800" dirty="0">
                <a:solidFill>
                  <a:srgbClr val="000000"/>
                </a:solidFill>
                <a:effectLst/>
                <a:latin typeface="Cambria" panose="02040503050406030204" pitchFamily="18" charset="0"/>
                <a:ea typeface="Calibri" panose="020F0502020204030204" pitchFamily="34" charset="0"/>
                <a:cs typeface="Arial" panose="020B0604020202020204" pitchFamily="34" charset="0"/>
              </a:rPr>
              <a:t> — параллельное выполнение на процессоре двух или более различных задач. </a:t>
            </a:r>
            <a:r>
              <a:rPr lang="ru-RU" sz="1800" dirty="0">
                <a:solidFill>
                  <a:srgbClr val="000000"/>
                </a:solidFill>
                <a:effectLst/>
                <a:latin typeface="Cambria" panose="02040503050406030204" pitchFamily="18" charset="0"/>
                <a:ea typeface="Times New Roman" panose="02020603050405020304" pitchFamily="18" charset="0"/>
                <a:cs typeface="Helvetica" panose="020B0604020202020204" pitchFamily="34" charset="0"/>
              </a:rPr>
              <a:t>Каждый поток может работать (читать и писать) с одной и той же областью памяти, в отличие от процессов, которые не могут просто так получить доступ к памяти другого процесса. У каждого потока есть собственные регистры и собственный стек, но другие потоки могут их использовать. </a:t>
            </a:r>
            <a:endParaRPr lang="ru-RU" sz="1800" i="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ru-RU" sz="1800" b="1" dirty="0">
                <a:effectLst/>
                <a:latin typeface="Calibri" panose="020F0502020204030204" pitchFamily="34" charset="0"/>
                <a:ea typeface="Calibri" panose="020F0502020204030204" pitchFamily="34" charset="0"/>
                <a:cs typeface="Times New Roman" panose="02020603050405020304" pitchFamily="18" charset="0"/>
              </a:rPr>
              <a:t>С помощью процессов можно организовать</a:t>
            </a:r>
            <a:r>
              <a:rPr lang="ru-RU" sz="1800" dirty="0">
                <a:effectLst/>
                <a:latin typeface="Calibri" panose="020F0502020204030204" pitchFamily="34" charset="0"/>
                <a:ea typeface="Calibri" panose="020F0502020204030204" pitchFamily="34" charset="0"/>
                <a:cs typeface="Times New Roman" panose="02020603050405020304" pitchFamily="18" charset="0"/>
              </a:rPr>
              <a:t> </a:t>
            </a:r>
            <a:r>
              <a:rPr lang="ru-RU" sz="1800" b="1" dirty="0">
                <a:effectLst/>
                <a:latin typeface="Calibri" panose="020F0502020204030204" pitchFamily="34" charset="0"/>
                <a:ea typeface="Calibri" panose="020F0502020204030204" pitchFamily="34" charset="0"/>
                <a:cs typeface="Times New Roman" panose="02020603050405020304" pitchFamily="18" charset="0"/>
              </a:rPr>
              <a:t>параллельное выполнение программ</a:t>
            </a:r>
            <a:r>
              <a:rPr lang="ru-RU" sz="1800" dirty="0">
                <a:effectLst/>
                <a:latin typeface="Calibri" panose="020F0502020204030204" pitchFamily="34" charset="0"/>
                <a:ea typeface="Calibri" panose="020F0502020204030204" pitchFamily="34" charset="0"/>
                <a:cs typeface="Times New Roman" panose="02020603050405020304" pitchFamily="18" charset="0"/>
              </a:rPr>
              <a:t>. Для этого процессы клонируются вызовами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fork</a:t>
            </a:r>
            <a:r>
              <a:rPr lang="ru-RU" sz="1800" dirty="0">
                <a:effectLst/>
                <a:latin typeface="Calibri" panose="020F0502020204030204" pitchFamily="34" charset="0"/>
                <a:ea typeface="Calibri" panose="020F0502020204030204" pitchFamily="34" charset="0"/>
                <a:cs typeface="Times New Roman" panose="02020603050405020304" pitchFamily="18" charset="0"/>
              </a:rPr>
              <a:t>() или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exec</a:t>
            </a:r>
            <a:r>
              <a:rPr lang="ru-RU" sz="1800" dirty="0">
                <a:effectLst/>
                <a:latin typeface="Calibri" panose="020F0502020204030204" pitchFamily="34" charset="0"/>
                <a:ea typeface="Calibri" panose="020F0502020204030204" pitchFamily="34" charset="0"/>
                <a:cs typeface="Times New Roman" panose="02020603050405020304" pitchFamily="18" charset="0"/>
              </a:rPr>
              <a:t>(), а затем между ними организуется взаимодействие средствами IPC.</a:t>
            </a:r>
          </a:p>
          <a:p>
            <a:pPr algn="just">
              <a:lnSpc>
                <a:spcPct val="150000"/>
              </a:lnSpc>
              <a:spcAft>
                <a:spcPts val="1000"/>
              </a:spcAft>
            </a:pPr>
            <a:r>
              <a:rPr lang="ru-RU" sz="1800" dirty="0">
                <a:effectLst/>
                <a:latin typeface="Calibri" panose="020F0502020204030204" pitchFamily="34" charset="0"/>
                <a:ea typeface="Calibri" panose="020F0502020204030204" pitchFamily="34" charset="0"/>
                <a:cs typeface="Times New Roman" panose="02020603050405020304" pitchFamily="18" charset="0"/>
              </a:rPr>
              <a:t>Для организации параллельного выполнения и взаимодействия процессов можно использовать механизм многопоточности. Основной единицей здесь является поток, который представляет собой облегченную версию процесса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light-weight</a:t>
            </a:r>
            <a:r>
              <a:rPr lang="ru-RU" sz="1800" dirty="0">
                <a:effectLst/>
                <a:latin typeface="Calibri" panose="020F0502020204030204" pitchFamily="34" charset="0"/>
                <a:ea typeface="Calibri" panose="020F0502020204030204" pitchFamily="34" charset="0"/>
                <a:cs typeface="Times New Roman" panose="02020603050405020304" pitchFamily="18" charset="0"/>
              </a:rPr>
              <a:t> </a:t>
            </a:r>
            <a:r>
              <a:rPr lang="ru-RU" sz="1800" dirty="0" err="1">
                <a:effectLst/>
                <a:latin typeface="Calibri" panose="020F0502020204030204" pitchFamily="34" charset="0"/>
                <a:ea typeface="Calibri" panose="020F0502020204030204" pitchFamily="34" charset="0"/>
                <a:cs typeface="Times New Roman" panose="02020603050405020304" pitchFamily="18" charset="0"/>
              </a:rPr>
              <a:t>process</a:t>
            </a:r>
            <a:r>
              <a:rPr lang="ru-RU" sz="1800" u="sng" dirty="0">
                <a:effectLst/>
                <a:latin typeface="Calibri" panose="020F0502020204030204" pitchFamily="34" charset="0"/>
                <a:ea typeface="Calibri" panose="020F0502020204030204" pitchFamily="34" charset="0"/>
                <a:cs typeface="Times New Roman" panose="02020603050405020304" pitchFamily="18" charset="0"/>
              </a:rPr>
              <a:t>)</a:t>
            </a:r>
            <a:r>
              <a:rPr lang="ru-RU" b="1" dirty="0">
                <a:solidFill>
                  <a:srgbClr val="222222"/>
                </a:solidFill>
                <a:latin typeface="Cambria" panose="02040503050406030204" pitchFamily="18" charset="0"/>
                <a:ea typeface="Calibri" panose="020F0502020204030204" pitchFamily="34" charset="0"/>
                <a:cs typeface="Arial" panose="020B0604020202020204" pitchFamily="34" charset="0"/>
              </a:rPr>
              <a:t> </a:t>
            </a:r>
          </a:p>
          <a:p>
            <a:pPr algn="just">
              <a:lnSpc>
                <a:spcPct val="150000"/>
              </a:lnSpc>
              <a:spcAft>
                <a:spcPts val="1000"/>
              </a:spcAft>
            </a:pPr>
            <a:r>
              <a:rPr lang="ru-RU" b="1" dirty="0" err="1">
                <a:solidFill>
                  <a:srgbClr val="222222"/>
                </a:solidFill>
                <a:latin typeface="Cambria" panose="02040503050406030204" pitchFamily="18" charset="0"/>
                <a:ea typeface="Calibri" panose="020F0502020204030204" pitchFamily="34" charset="0"/>
                <a:cs typeface="Arial" panose="020B0604020202020204" pitchFamily="34" charset="0"/>
              </a:rPr>
              <a:t>Межпроцессное</a:t>
            </a:r>
            <a:r>
              <a:rPr lang="ru-RU" b="1" dirty="0">
                <a:solidFill>
                  <a:srgbClr val="222222"/>
                </a:solidFill>
                <a:latin typeface="Cambria" panose="02040503050406030204" pitchFamily="18" charset="0"/>
                <a:ea typeface="Calibri" panose="020F0502020204030204" pitchFamily="34" charset="0"/>
                <a:cs typeface="Arial" panose="020B0604020202020204" pitchFamily="34" charset="0"/>
              </a:rPr>
              <a:t> взаимодействие</a:t>
            </a:r>
            <a:r>
              <a:rPr lang="ru-RU" dirty="0">
                <a:solidFill>
                  <a:srgbClr val="222222"/>
                </a:solidFill>
                <a:latin typeface="Cambria" panose="02040503050406030204" pitchFamily="18" charset="0"/>
                <a:ea typeface="Calibri" panose="020F0502020204030204" pitchFamily="34" charset="0"/>
                <a:cs typeface="Arial" panose="020B0604020202020204" pitchFamily="34" charset="0"/>
              </a:rPr>
              <a:t> (Inter-</a:t>
            </a:r>
            <a:r>
              <a:rPr lang="ru-RU" dirty="0" err="1">
                <a:solidFill>
                  <a:srgbClr val="222222"/>
                </a:solidFill>
                <a:latin typeface="Cambria" panose="02040503050406030204" pitchFamily="18" charset="0"/>
                <a:ea typeface="Calibri" panose="020F0502020204030204" pitchFamily="34" charset="0"/>
                <a:cs typeface="Arial" panose="020B0604020202020204" pitchFamily="34" charset="0"/>
              </a:rPr>
              <a:t>process</a:t>
            </a:r>
            <a:r>
              <a:rPr lang="ru-RU" dirty="0">
                <a:solidFill>
                  <a:srgbClr val="222222"/>
                </a:solidFill>
                <a:latin typeface="Cambria" panose="02040503050406030204" pitchFamily="18" charset="0"/>
                <a:ea typeface="Calibri" panose="020F0502020204030204" pitchFamily="34" charset="0"/>
                <a:cs typeface="Arial" panose="020B0604020202020204" pitchFamily="34" charset="0"/>
              </a:rPr>
              <a:t> </a:t>
            </a:r>
            <a:r>
              <a:rPr lang="ru-RU" dirty="0" err="1">
                <a:solidFill>
                  <a:srgbClr val="222222"/>
                </a:solidFill>
                <a:latin typeface="Cambria" panose="02040503050406030204" pitchFamily="18" charset="0"/>
                <a:ea typeface="Calibri" panose="020F0502020204030204" pitchFamily="34" charset="0"/>
                <a:cs typeface="Arial" panose="020B0604020202020204" pitchFamily="34" charset="0"/>
              </a:rPr>
              <a:t>communication</a:t>
            </a:r>
            <a:r>
              <a:rPr lang="ru-RU" dirty="0">
                <a:solidFill>
                  <a:srgbClr val="222222"/>
                </a:solidFill>
                <a:latin typeface="Cambria" panose="02040503050406030204" pitchFamily="18" charset="0"/>
                <a:ea typeface="Calibri" panose="020F0502020204030204" pitchFamily="34" charset="0"/>
                <a:cs typeface="Arial" panose="020B0604020202020204" pitchFamily="34" charset="0"/>
              </a:rPr>
              <a:t> (</a:t>
            </a:r>
            <a:r>
              <a:rPr lang="ru-RU" b="1" dirty="0">
                <a:solidFill>
                  <a:srgbClr val="222222"/>
                </a:solidFill>
                <a:latin typeface="Cambria" panose="02040503050406030204" pitchFamily="18" charset="0"/>
                <a:ea typeface="Calibri" panose="020F0502020204030204" pitchFamily="34" charset="0"/>
                <a:cs typeface="Arial" panose="020B0604020202020204" pitchFamily="34" charset="0"/>
              </a:rPr>
              <a:t>IPC</a:t>
            </a:r>
            <a:r>
              <a:rPr lang="ru-RU" dirty="0">
                <a:solidFill>
                  <a:srgbClr val="222222"/>
                </a:solidFill>
                <a:latin typeface="Cambria" panose="02040503050406030204" pitchFamily="18" charset="0"/>
                <a:ea typeface="Calibri" panose="020F0502020204030204" pitchFamily="34" charset="0"/>
                <a:cs typeface="Arial" panose="020B0604020202020204" pitchFamily="34" charset="0"/>
              </a:rPr>
              <a:t>)) — </a:t>
            </a:r>
            <a:r>
              <a:rPr lang="ru-RU" b="1" dirty="0">
                <a:solidFill>
                  <a:srgbClr val="222222"/>
                </a:solidFill>
                <a:latin typeface="Cambria" panose="02040503050406030204" pitchFamily="18" charset="0"/>
                <a:ea typeface="Calibri" panose="020F0502020204030204" pitchFamily="34" charset="0"/>
                <a:cs typeface="Arial" panose="020B0604020202020204" pitchFamily="34" charset="0"/>
              </a:rPr>
              <a:t>это </a:t>
            </a:r>
            <a:r>
              <a:rPr lang="ru-RU" dirty="0">
                <a:solidFill>
                  <a:srgbClr val="222222"/>
                </a:solidFill>
                <a:latin typeface="Cambria" panose="02040503050406030204" pitchFamily="18" charset="0"/>
                <a:ea typeface="Calibri" panose="020F0502020204030204" pitchFamily="34" charset="0"/>
                <a:cs typeface="Arial" panose="020B0604020202020204" pitchFamily="34" charset="0"/>
              </a:rPr>
              <a:t>набор методов для обмена данными между потоками процессов. </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endParaRPr lang="ru-RU" sz="1800" i="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endParaRPr lang="ru-RU" sz="1800" i="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75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100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endParaRPr lang="ru-RU" sz="5400" dirty="0"/>
          </a:p>
        </p:txBody>
      </p:sp>
    </p:spTree>
    <p:extLst>
      <p:ext uri="{BB962C8B-B14F-4D97-AF65-F5344CB8AC3E}">
        <p14:creationId xmlns:p14="http://schemas.microsoft.com/office/powerpoint/2010/main" val="122488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D3A760-A90A-4E1F-8E2B-C99FD44D8D01}"/>
              </a:ext>
            </a:extLst>
          </p:cNvPr>
          <p:cNvSpPr txBox="1"/>
          <p:nvPr/>
        </p:nvSpPr>
        <p:spPr>
          <a:xfrm>
            <a:off x="176868" y="402672"/>
            <a:ext cx="11838264" cy="617733"/>
          </a:xfrm>
          <a:prstGeom prst="rect">
            <a:avLst/>
          </a:prstGeom>
          <a:noFill/>
        </p:spPr>
        <p:txBody>
          <a:bodyPr wrap="square">
            <a:spAutoFit/>
          </a:bodyPr>
          <a:lstStyle/>
          <a:p>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spcAft>
                <a:spcPts val="1000"/>
              </a:spcAft>
            </a:pP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0F2B6822-6AEE-412F-BBA3-4E757626D2E3}"/>
              </a:ext>
            </a:extLst>
          </p:cNvPr>
          <p:cNvSpPr txBox="1"/>
          <p:nvPr/>
        </p:nvSpPr>
        <p:spPr>
          <a:xfrm>
            <a:off x="284085" y="627872"/>
            <a:ext cx="11731047" cy="5418278"/>
          </a:xfrm>
          <a:prstGeom prst="rect">
            <a:avLst/>
          </a:prstGeom>
          <a:noFill/>
        </p:spPr>
        <p:txBody>
          <a:bodyPr wrap="square">
            <a:spAutoFit/>
          </a:bodyPr>
          <a:lstStyle/>
          <a:p>
            <a:pPr algn="just">
              <a:lnSpc>
                <a:spcPct val="150000"/>
              </a:lnSpc>
              <a:spcAft>
                <a:spcPts val="1000"/>
              </a:spcAft>
            </a:pPr>
            <a:r>
              <a:rPr lang="ru-RU"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Концепция потоков</a:t>
            </a:r>
            <a:r>
              <a:rPr lang="ru-RU"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добавляет к модели процесса возможность одновременного выполнения в одной и той же среде процесса нескольких программ, в достаточной степени независимых. Несколько потоков, работающих параллельно в одном процессе, аналогичны нескольким процессам, идущим параллельно на одном компьютере.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ru-RU"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1. В первом случае потоки разделяют адресное пространство, открытые файлы и другие ресурсы.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ru-RU"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2. Во втором случае процессы совместно пользуются памятью, накопителями, принтерами и другими ресурсами. Потоки обладают некоторыми свойствами процессов. </a:t>
            </a:r>
            <a:br>
              <a:rPr lang="ru-RU"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br>
            <a:r>
              <a:rPr lang="ru-RU" sz="18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Любой поток состоит из двух компонентов: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ru-RU"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объекта ядра, через который операционная система управляет потоком. Там же хранится статистическая информация о потоке(дополнительные потоки создаются также ядром);</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1000"/>
              </a:spcAft>
              <a:buFont typeface="+mj-lt"/>
              <a:buAutoNum type="arabicPeriod"/>
            </a:pPr>
            <a:r>
              <a:rPr lang="ru-RU"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 стека потока, который содержит параметры всех функций и локальные переменные, необходимые потоку для выполнения кода.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32127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6049CB1-6255-4E0D-B763-F5912DB3CAFC}"/>
              </a:ext>
            </a:extLst>
          </p:cNvPr>
          <p:cNvSpPr txBox="1"/>
          <p:nvPr/>
        </p:nvSpPr>
        <p:spPr>
          <a:xfrm>
            <a:off x="323675" y="302003"/>
            <a:ext cx="11544649" cy="6809172"/>
          </a:xfrm>
          <a:prstGeom prst="rect">
            <a:avLst/>
          </a:prstGeom>
          <a:noFill/>
        </p:spPr>
        <p:txBody>
          <a:bodyPr wrap="square">
            <a:spAutoFit/>
          </a:bodyPr>
          <a:lstStyle/>
          <a:p>
            <a:pPr algn="ctr">
              <a:lnSpc>
                <a:spcPct val="150000"/>
              </a:lnSpc>
              <a:spcAft>
                <a:spcPts val="1000"/>
              </a:spcAft>
            </a:pPr>
            <a:r>
              <a:rPr lang="ru-RU" sz="2000" b="1" u="sng"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Различия между потоками и процессами</a:t>
            </a:r>
          </a:p>
          <a:p>
            <a:pPr marL="342900" lvl="0" indent="-342900" algn="just">
              <a:lnSpc>
                <a:spcPct val="150000"/>
              </a:lnSpc>
              <a:spcBef>
                <a:spcPts val="240"/>
              </a:spcBef>
              <a:spcAft>
                <a:spcPts val="240"/>
              </a:spcAft>
              <a:buSzPts val="1400"/>
              <a:buFont typeface="+mj-lt"/>
              <a:buAutoNum type="arabicPeriod"/>
              <a:tabLst>
                <a:tab pos="457200" algn="l"/>
              </a:tabLst>
            </a:pPr>
            <a:r>
              <a:rPr lang="ru-RU" sz="2000" u="sng" dirty="0">
                <a:effectLst/>
                <a:latin typeface="Calibri" panose="020F0502020204030204" pitchFamily="34" charset="0"/>
                <a:ea typeface="Calibri" panose="020F0502020204030204" pitchFamily="34" charset="0"/>
                <a:cs typeface="Arial" panose="020B0604020202020204" pitchFamily="34" charset="0"/>
              </a:rPr>
              <a:t>процессы, как правило, независимы, тогда как потоки выполнения существуют как составные элементы процессов;</a:t>
            </a:r>
            <a:endParaRPr lang="ru-RU" sz="2000" u="sng"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240"/>
              </a:spcBef>
              <a:spcAft>
                <a:spcPts val="240"/>
              </a:spcAft>
              <a:buSzPts val="1400"/>
              <a:buFont typeface="+mj-lt"/>
              <a:buAutoNum type="arabicPeriod"/>
              <a:tabLst>
                <a:tab pos="457200" algn="l"/>
              </a:tabLst>
            </a:pPr>
            <a:r>
              <a:rPr lang="ru-RU" sz="2000" u="sng" dirty="0">
                <a:effectLst/>
                <a:latin typeface="Calibri" panose="020F0502020204030204" pitchFamily="34" charset="0"/>
                <a:ea typeface="Calibri" panose="020F0502020204030204" pitchFamily="34" charset="0"/>
                <a:cs typeface="Arial" panose="020B0604020202020204" pitchFamily="34" charset="0"/>
              </a:rPr>
              <a:t>процессы несут значительно больше информации о состоянии, тогда как несколько потоков выполнения внутри процесса совместно используют информацию о состоянии, а также память и другие </a:t>
            </a:r>
            <a:r>
              <a:rPr lang="ru-RU" sz="2000" u="sng" dirty="0">
                <a:effectLst/>
                <a:latin typeface="Calibri" panose="020F050202020403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вычислительные ресурсы</a:t>
            </a:r>
            <a:r>
              <a:rPr lang="ru-RU" sz="2000" u="sng" dirty="0">
                <a:effectLst/>
                <a:latin typeface="Calibri" panose="020F0502020204030204" pitchFamily="34" charset="0"/>
                <a:ea typeface="Calibri" panose="020F0502020204030204" pitchFamily="34" charset="0"/>
                <a:cs typeface="Arial" panose="020B0604020202020204" pitchFamily="34" charset="0"/>
              </a:rPr>
              <a:t>;</a:t>
            </a:r>
            <a:endParaRPr lang="ru-RU" sz="2000" u="sng"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240"/>
              </a:spcBef>
              <a:spcAft>
                <a:spcPts val="240"/>
              </a:spcAft>
              <a:buSzPts val="1400"/>
              <a:buFont typeface="+mj-lt"/>
              <a:buAutoNum type="arabicPeriod"/>
              <a:tabLst>
                <a:tab pos="457200" algn="l"/>
              </a:tabLst>
            </a:pPr>
            <a:r>
              <a:rPr lang="ru-RU" sz="2000" u="sng" dirty="0">
                <a:effectLst/>
                <a:latin typeface="Calibri" panose="020F0502020204030204" pitchFamily="34" charset="0"/>
                <a:ea typeface="Calibri" panose="020F0502020204030204" pitchFamily="34" charset="0"/>
                <a:cs typeface="Arial" panose="020B0604020202020204" pitchFamily="34" charset="0"/>
              </a:rPr>
              <a:t>процессы имеют отдельные адресные пространства, тогда как потоки выполнения совместно используют их адресное пространство;</a:t>
            </a:r>
            <a:endParaRPr lang="ru-RU" sz="2000" u="sng"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240"/>
              </a:spcBef>
              <a:spcAft>
                <a:spcPts val="240"/>
              </a:spcAft>
              <a:buSzPts val="1400"/>
              <a:buFont typeface="+mj-lt"/>
              <a:buAutoNum type="arabicPeriod"/>
              <a:tabLst>
                <a:tab pos="457200" algn="l"/>
              </a:tabLst>
            </a:pPr>
            <a:r>
              <a:rPr lang="ru-RU" sz="2000" u="sng" dirty="0">
                <a:effectLst/>
                <a:latin typeface="Calibri" panose="020F0502020204030204" pitchFamily="34" charset="0"/>
                <a:ea typeface="Calibri" panose="020F0502020204030204" pitchFamily="34" charset="0"/>
                <a:cs typeface="Arial" panose="020B0604020202020204" pitchFamily="34" charset="0"/>
              </a:rPr>
              <a:t>процессы взаимодействуют только через предоставляемые системой механизмы </a:t>
            </a:r>
            <a:r>
              <a:rPr lang="ru-RU" sz="2000" u="sng" dirty="0">
                <a:effectLst/>
                <a:latin typeface="Calibri" panose="020F050202020403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связей между процессами</a:t>
            </a:r>
            <a:r>
              <a:rPr lang="ru-RU" sz="2000" u="sng" dirty="0">
                <a:effectLst/>
                <a:latin typeface="Calibri" panose="020F0502020204030204" pitchFamily="34" charset="0"/>
                <a:ea typeface="Calibri" panose="020F0502020204030204" pitchFamily="34" charset="0"/>
                <a:cs typeface="Arial" panose="020B0604020202020204" pitchFamily="34" charset="0"/>
              </a:rPr>
              <a:t>;</a:t>
            </a:r>
            <a:endParaRPr lang="ru-RU" sz="2000" u="sng"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Bef>
                <a:spcPts val="240"/>
              </a:spcBef>
              <a:spcAft>
                <a:spcPts val="240"/>
              </a:spcAft>
              <a:buSzPts val="1400"/>
              <a:buFont typeface="+mj-lt"/>
              <a:buAutoNum type="arabicPeriod"/>
              <a:tabLst>
                <a:tab pos="457200" algn="l"/>
              </a:tabLst>
            </a:pPr>
            <a:r>
              <a:rPr lang="ru-RU" sz="2000" u="sng" dirty="0">
                <a:effectLst/>
                <a:latin typeface="Calibri" panose="020F050202020403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переключение контекста</a:t>
            </a:r>
            <a:r>
              <a:rPr lang="ru-RU" sz="2000" u="sng" dirty="0">
                <a:effectLst/>
                <a:latin typeface="Calibri" panose="020F0502020204030204" pitchFamily="34" charset="0"/>
                <a:ea typeface="Calibri" panose="020F0502020204030204" pitchFamily="34" charset="0"/>
                <a:cs typeface="Arial" panose="020B0604020202020204" pitchFamily="34" charset="0"/>
              </a:rPr>
              <a:t> между потоками выполнения в одном процессе, как правило, быстрее, чем переключение контекста между процессами.</a:t>
            </a:r>
            <a:endParaRPr lang="ru-RU" sz="2000" u="sng"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100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50000"/>
              </a:lnSpc>
              <a:spcAft>
                <a:spcPts val="1000"/>
              </a:spcAft>
            </a:pPr>
            <a:endParaRPr lang="ru-RU" sz="1200" u="none" strike="noStrike"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4481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683146-1E94-48F7-9606-9CC258DB9C62}"/>
              </a:ext>
            </a:extLst>
          </p:cNvPr>
          <p:cNvSpPr txBox="1"/>
          <p:nvPr/>
        </p:nvSpPr>
        <p:spPr>
          <a:xfrm>
            <a:off x="266329" y="233996"/>
            <a:ext cx="11638625" cy="4724370"/>
          </a:xfrm>
          <a:prstGeom prst="rect">
            <a:avLst/>
          </a:prstGeom>
          <a:noFill/>
        </p:spPr>
        <p:txBody>
          <a:bodyPr wrap="square">
            <a:spAutoFit/>
          </a:bodyPr>
          <a:lstStyle/>
          <a:p>
            <a:pPr algn="ctr">
              <a:lnSpc>
                <a:spcPct val="150000"/>
              </a:lnSpc>
              <a:spcAft>
                <a:spcPts val="1000"/>
              </a:spcAft>
            </a:pPr>
            <a:r>
              <a:rPr lang="ru-RU" sz="2400" b="1" dirty="0">
                <a:effectLst/>
                <a:latin typeface="Calibri" panose="020F0502020204030204" pitchFamily="34" charset="0"/>
                <a:ea typeface="Calibri" panose="020F0502020204030204" pitchFamily="34" charset="0"/>
                <a:cs typeface="Times New Roman" panose="02020603050405020304" pitchFamily="18" charset="0"/>
              </a:rPr>
              <a:t>Преимущество потоков</a:t>
            </a:r>
          </a:p>
          <a:p>
            <a:pPr algn="just">
              <a:lnSpc>
                <a:spcPct val="150000"/>
              </a:lnSpc>
              <a:spcAft>
                <a:spcPts val="1000"/>
              </a:spcAft>
            </a:pPr>
            <a:r>
              <a:rPr lang="ru-RU" sz="2400" b="1" u="sng" dirty="0">
                <a:effectLst/>
                <a:latin typeface="Calibri" panose="020F0502020204030204" pitchFamily="34" charset="0"/>
                <a:ea typeface="Calibri" panose="020F0502020204030204" pitchFamily="34" charset="0"/>
                <a:cs typeface="Times New Roman" panose="02020603050405020304" pitchFamily="18" charset="0"/>
              </a:rPr>
              <a:t>При корректной реализации потоки имеют определенные преимущества перед процессами. Им требуется:</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rabicPeriod"/>
            </a:pPr>
            <a:r>
              <a:rPr lang="ru-RU" sz="2400" u="sng" dirty="0">
                <a:effectLst/>
                <a:latin typeface="Calibri" panose="020F0502020204030204" pitchFamily="34" charset="0"/>
                <a:ea typeface="Calibri" panose="020F0502020204030204" pitchFamily="34" charset="0"/>
                <a:cs typeface="Times New Roman" panose="02020603050405020304" pitchFamily="18" charset="0"/>
              </a:rPr>
              <a:t>меньше времени для создания нового потока</a:t>
            </a:r>
            <a:r>
              <a:rPr lang="ru-RU" sz="2400" dirty="0">
                <a:effectLst/>
                <a:latin typeface="Calibri" panose="020F0502020204030204" pitchFamily="34" charset="0"/>
                <a:ea typeface="Calibri" panose="020F0502020204030204" pitchFamily="34" charset="0"/>
                <a:cs typeface="Times New Roman" panose="02020603050405020304" pitchFamily="18" charset="0"/>
              </a:rPr>
              <a:t>, поскольку создаваемый поток использует адресное пространство текущего процесса;</a:t>
            </a:r>
          </a:p>
          <a:p>
            <a:pPr marL="342900" lvl="0" indent="-342900" algn="just">
              <a:lnSpc>
                <a:spcPct val="150000"/>
              </a:lnSpc>
              <a:buFont typeface="+mj-lt"/>
              <a:buAutoNum type="arabicPeriod"/>
            </a:pPr>
            <a:r>
              <a:rPr lang="ru-RU" sz="2400" u="sng" dirty="0">
                <a:effectLst/>
                <a:latin typeface="Calibri" panose="020F0502020204030204" pitchFamily="34" charset="0"/>
                <a:ea typeface="Calibri" panose="020F0502020204030204" pitchFamily="34" charset="0"/>
                <a:cs typeface="Times New Roman" panose="02020603050405020304" pitchFamily="18" charset="0"/>
              </a:rPr>
              <a:t>меньше времени для завершения потока</a:t>
            </a:r>
            <a:r>
              <a:rPr lang="ru-RU" sz="24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lnSpc>
                <a:spcPct val="150000"/>
              </a:lnSpc>
              <a:spcAft>
                <a:spcPts val="1000"/>
              </a:spcAft>
              <a:buFont typeface="+mj-lt"/>
              <a:buAutoNum type="arabicPeriod"/>
            </a:pPr>
            <a:r>
              <a:rPr lang="ru-RU" sz="2400" u="sng" dirty="0">
                <a:effectLst/>
                <a:latin typeface="Calibri" panose="020F0502020204030204" pitchFamily="34" charset="0"/>
                <a:ea typeface="Calibri" panose="020F0502020204030204" pitchFamily="34" charset="0"/>
                <a:cs typeface="Times New Roman" panose="02020603050405020304" pitchFamily="18" charset="0"/>
              </a:rPr>
              <a:t>меньше времени для переключения между двумя потоками в пределах процесса;</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r>
              <a:rPr lang="ru-RU" sz="2400" u="sng" dirty="0">
                <a:effectLst/>
                <a:latin typeface="Calibri" panose="020F0502020204030204" pitchFamily="34" charset="0"/>
                <a:ea typeface="Calibri" panose="020F0502020204030204" pitchFamily="34" charset="0"/>
                <a:cs typeface="Times New Roman" panose="02020603050405020304" pitchFamily="18" charset="0"/>
              </a:rPr>
              <a:t>меньше коммуникационных расходов</a:t>
            </a:r>
            <a:endParaRPr lang="ru-RU" sz="32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8113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50572F73-080B-4CFF-A5BE-1A7477971EE0}"/>
              </a:ext>
            </a:extLst>
          </p:cNvPr>
          <p:cNvSpPr txBox="1"/>
          <p:nvPr/>
        </p:nvSpPr>
        <p:spPr>
          <a:xfrm>
            <a:off x="267048" y="381332"/>
            <a:ext cx="11657903" cy="6542432"/>
          </a:xfrm>
          <a:prstGeom prst="rect">
            <a:avLst/>
          </a:prstGeom>
          <a:noFill/>
        </p:spPr>
        <p:txBody>
          <a:bodyPr wrap="square">
            <a:spAutoFit/>
          </a:bodyPr>
          <a:lstStyle/>
          <a:p>
            <a:pPr algn="ctr"/>
            <a:r>
              <a:rPr lang="ru-RU" sz="1800" b="1" dirty="0">
                <a:effectLst/>
                <a:latin typeface="Calibri" panose="020F0502020204030204" pitchFamily="34" charset="0"/>
                <a:ea typeface="Calibri" panose="020F0502020204030204" pitchFamily="34" charset="0"/>
                <a:cs typeface="Times New Roman" panose="02020603050405020304" pitchFamily="18" charset="0"/>
              </a:rPr>
              <a:t>ВЫТЕСНЯЮЩИЕ И НЕВЫТЕСНЯЮЩИЕ АЛГОРИТМЫ ПЛАНИРОВАНИЯ</a:t>
            </a:r>
          </a:p>
          <a:p>
            <a:endParaRPr lang="ru-RU"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2000" b="1" dirty="0" err="1">
                <a:effectLst/>
                <a:latin typeface="Calibri" panose="020F0502020204030204" pitchFamily="34" charset="0"/>
                <a:ea typeface="Calibri" panose="020F0502020204030204" pitchFamily="34" charset="0"/>
                <a:cs typeface="Times New Roman" panose="02020603050405020304" pitchFamily="18" charset="0"/>
              </a:rPr>
              <a:t>Невытесняющие</a:t>
            </a:r>
            <a:r>
              <a:rPr lang="ru-RU" sz="2000" dirty="0">
                <a:effectLst/>
                <a:latin typeface="Calibri" panose="020F0502020204030204" pitchFamily="34" charset="0"/>
                <a:ea typeface="Calibri" panose="020F0502020204030204" pitchFamily="34" charset="0"/>
                <a:cs typeface="Times New Roman" panose="02020603050405020304" pitchFamily="18" charset="0"/>
              </a:rPr>
              <a:t>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non-preemptive</a:t>
            </a:r>
            <a:r>
              <a:rPr lang="ru-RU" sz="2000" dirty="0">
                <a:effectLst/>
                <a:latin typeface="Calibri" panose="020F0502020204030204" pitchFamily="34" charset="0"/>
                <a:ea typeface="Calibri" panose="020F0502020204030204" pitchFamily="34" charset="0"/>
                <a:cs typeface="Times New Roman" panose="02020603050405020304" pitchFamily="18" charset="0"/>
              </a:rPr>
              <a:t>) алгоритмы основаны на том, что активный поток выполняется до тех пор, пока он сам, по собственной инициативе, не отдаст управление диспетчеру ОС, для того, чтобы тот выбрал из очереди другой, готовый к выполнению поток</a:t>
            </a:r>
            <a:r>
              <a:rPr lang="ru-RU" sz="2000" b="1"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50000"/>
              </a:lnSpc>
              <a:spcAft>
                <a:spcPts val="1000"/>
              </a:spcAft>
            </a:pP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Этот метод планирования относительно просто реализуем и достаточно эффективен, так как позволяет выделить большую часть процессорного времени для работы самих процессов и до минимума сократить затраты на переключение контекста. </a:t>
            </a:r>
          </a:p>
          <a:p>
            <a:pPr algn="just">
              <a:lnSpc>
                <a:spcPct val="150000"/>
              </a:lnSpc>
              <a:spcAft>
                <a:spcPts val="100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Однако при </a:t>
            </a:r>
            <a:r>
              <a:rPr lang="ru-RU" sz="2000" dirty="0" err="1">
                <a:effectLst/>
                <a:latin typeface="Calibri" panose="020F0502020204030204" pitchFamily="34" charset="0"/>
                <a:ea typeface="Calibri" panose="020F0502020204030204" pitchFamily="34" charset="0"/>
                <a:cs typeface="Times New Roman" panose="02020603050405020304" pitchFamily="18" charset="0"/>
              </a:rPr>
              <a:t>невытесняющем</a:t>
            </a:r>
            <a:r>
              <a:rPr lang="ru-RU" sz="2000" dirty="0">
                <a:effectLst/>
                <a:latin typeface="Calibri" panose="020F0502020204030204" pitchFamily="34" charset="0"/>
                <a:ea typeface="Calibri" panose="020F0502020204030204" pitchFamily="34" charset="0"/>
                <a:cs typeface="Times New Roman" panose="02020603050405020304" pitchFamily="18" charset="0"/>
              </a:rPr>
              <a:t> планировании возникает проблема возможности полного захвата процессора одним процессом, который вследствие каких-либо причин (например, из-за ошибки в программе) зацикливается и не может передать управление другому процессу. В такой ситуации спасает только перезагрузка всей вычислительной системы.</a:t>
            </a:r>
          </a:p>
          <a:p>
            <a:pPr algn="just"/>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p>
            <a:pPr marR="95250" algn="just">
              <a:lnSpc>
                <a:spcPct val="150000"/>
              </a:lnSpc>
              <a:spcAft>
                <a:spcPts val="1000"/>
              </a:spcAft>
            </a:pP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0060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C085BF3-CFAA-4E6F-9B23-10444570673A}"/>
              </a:ext>
            </a:extLst>
          </p:cNvPr>
          <p:cNvSpPr txBox="1"/>
          <p:nvPr/>
        </p:nvSpPr>
        <p:spPr>
          <a:xfrm>
            <a:off x="282429" y="0"/>
            <a:ext cx="11627142" cy="7892545"/>
          </a:xfrm>
          <a:prstGeom prst="rect">
            <a:avLst/>
          </a:prstGeom>
          <a:noFill/>
        </p:spPr>
        <p:txBody>
          <a:bodyPr wrap="square">
            <a:spAutoFit/>
          </a:bodyPr>
          <a:lstStyle/>
          <a:p>
            <a:pPr algn="just">
              <a:lnSpc>
                <a:spcPct val="150000"/>
              </a:lnSpc>
              <a:spcAft>
                <a:spcPts val="1000"/>
              </a:spcAft>
            </a:pPr>
            <a:r>
              <a:rPr lang="ru-RU" sz="2400" b="1" dirty="0">
                <a:effectLst/>
                <a:latin typeface="Calibri" panose="020F0502020204030204" pitchFamily="34" charset="0"/>
                <a:ea typeface="Calibri" panose="020F0502020204030204" pitchFamily="34" charset="0"/>
                <a:cs typeface="Times New Roman" panose="02020603050405020304" pitchFamily="18" charset="0"/>
              </a:rPr>
              <a:t>Вытесняющие </a:t>
            </a:r>
            <a:r>
              <a:rPr lang="ru-RU" sz="2400" dirty="0">
                <a:effectLst/>
                <a:latin typeface="Calibri" panose="020F0502020204030204" pitchFamily="34" charset="0"/>
                <a:ea typeface="Calibri" panose="020F0502020204030204" pitchFamily="34" charset="0"/>
                <a:cs typeface="Times New Roman" panose="02020603050405020304" pitchFamily="18" charset="0"/>
              </a:rPr>
              <a:t>(</a:t>
            </a:r>
            <a:r>
              <a:rPr lang="ru-RU" sz="2400" dirty="0" err="1">
                <a:effectLst/>
                <a:latin typeface="Calibri" panose="020F0502020204030204" pitchFamily="34" charset="0"/>
                <a:ea typeface="Calibri" panose="020F0502020204030204" pitchFamily="34" charset="0"/>
                <a:cs typeface="Times New Roman" panose="02020603050405020304" pitchFamily="18" charset="0"/>
              </a:rPr>
              <a:t>preemptive</a:t>
            </a:r>
            <a:r>
              <a:rPr lang="ru-RU" sz="2400" dirty="0">
                <a:effectLst/>
                <a:latin typeface="Calibri" panose="020F0502020204030204" pitchFamily="34" charset="0"/>
                <a:ea typeface="Calibri" panose="020F0502020204030204" pitchFamily="34" charset="0"/>
                <a:cs typeface="Times New Roman" panose="02020603050405020304" pitchFamily="18" charset="0"/>
              </a:rPr>
              <a:t>) алгоритмы основаны на том, что решение о переключении процессора с выполнения одного протока на выполнение другого потока принимается диспетчером ОС, а не самим активным потоком (Windows NT, OS/2, UNIX). </a:t>
            </a:r>
          </a:p>
          <a:p>
            <a:pPr algn="just">
              <a:lnSpc>
                <a:spcPct val="150000"/>
              </a:lnSpc>
              <a:spcAft>
                <a:spcPts val="1000"/>
              </a:spcAft>
            </a:pPr>
            <a:r>
              <a:rPr lang="ru-RU" sz="2400" dirty="0">
                <a:effectLst/>
                <a:latin typeface="Calibri" panose="020F0502020204030204" pitchFamily="34" charset="0"/>
                <a:ea typeface="Calibri" panose="020F0502020204030204" pitchFamily="34" charset="0"/>
                <a:cs typeface="Times New Roman" panose="02020603050405020304" pitchFamily="18" charset="0"/>
              </a:rPr>
              <a:t>	Вытесняющее планирование обычно используется в системах разделения времени. В этом режиме планирования процесс может быть приостановлен в любой момент исполнения. </a:t>
            </a:r>
          </a:p>
          <a:p>
            <a:pPr algn="just">
              <a:lnSpc>
                <a:spcPct val="150000"/>
              </a:lnSpc>
              <a:spcAft>
                <a:spcPts val="1000"/>
              </a:spcAft>
            </a:pPr>
            <a:r>
              <a:rPr lang="ru-RU" sz="2400" dirty="0">
                <a:effectLst/>
                <a:latin typeface="Calibri" panose="020F0502020204030204" pitchFamily="34" charset="0"/>
                <a:ea typeface="Calibri" panose="020F0502020204030204" pitchFamily="34" charset="0"/>
                <a:cs typeface="Times New Roman" panose="02020603050405020304" pitchFamily="18" charset="0"/>
              </a:rPr>
              <a:t>Операционная система устанавливает специальный таймер для генерации сигнала прерывания по истечении некоторого интервала времени – кванта. После прерывания процессор передается в распоряжение следующего процесса. </a:t>
            </a:r>
          </a:p>
          <a:p>
            <a:pPr algn="just">
              <a:lnSpc>
                <a:spcPct val="150000"/>
              </a:lnSpc>
              <a:spcAft>
                <a:spcPts val="1000"/>
              </a:spcAft>
            </a:pPr>
            <a:r>
              <a:rPr lang="ru-RU" sz="1800" i="1" dirty="0">
                <a:effectLst/>
                <a:latin typeface="Calibri" panose="020F0502020204030204" pitchFamily="34" charset="0"/>
                <a:ea typeface="Calibri" panose="020F0502020204030204" pitchFamily="34" charset="0"/>
                <a:cs typeface="Times New Roman" panose="02020603050405020304" pitchFamily="18" charset="0"/>
              </a:rPr>
              <a:t>В системах с вытесняющей многозадачностью зависание системы, как правило, исключено, т.к. диспетчер задач снимет зависшую задачу с выполнения. Вытесняющие алгоритмы планирования могут быть основаны на квантовании, приоритетах и сочетании квантования и приоритетов</a:t>
            </a:r>
          </a:p>
          <a:p>
            <a:pPr algn="just">
              <a:lnSpc>
                <a:spcPct val="150000"/>
              </a:lnSpc>
              <a:spcAft>
                <a:spcPts val="1000"/>
              </a:spcAft>
            </a:pP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0815108"/>
      </p:ext>
    </p:extLst>
  </p:cSld>
  <p:clrMapOvr>
    <a:masterClrMapping/>
  </p:clrMapOvr>
</p:sld>
</file>

<file path=ppt/theme/theme1.xml><?xml version="1.0" encoding="utf-8"?>
<a:theme xmlns:a="http://schemas.openxmlformats.org/drawingml/2006/main" name="Базис">
  <a:themeElements>
    <a:clrScheme name="Базис">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Базис">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Базис">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TM03457444[[fn=Базис]]</Template>
  <TotalTime>88</TotalTime>
  <Words>724</Words>
  <Application>Microsoft Office PowerPoint</Application>
  <PresentationFormat>Широкоэкранный</PresentationFormat>
  <Paragraphs>39</Paragraphs>
  <Slides>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7</vt:i4>
      </vt:variant>
    </vt:vector>
  </HeadingPairs>
  <TitlesOfParts>
    <vt:vector size="11" baseType="lpstr">
      <vt:lpstr>Calibri</vt:lpstr>
      <vt:lpstr>Cambria</vt:lpstr>
      <vt:lpstr>Corbel</vt:lpstr>
      <vt:lpstr>Базис</vt:lpstr>
      <vt:lpstr>Поток. Концепция потоков. Состояние потока. Концептуальные различия между потоком и процессом.  Вытисняющие и не вытесняющие алгоритмы планирования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Ядро и вспомогательные модули ОС. Ядро в привилегированном режиме. Многословная структура ОС.</dc:title>
  <dc:creator>Марина</dc:creator>
  <cp:lastModifiedBy>Марина</cp:lastModifiedBy>
  <cp:revision>13</cp:revision>
  <dcterms:created xsi:type="dcterms:W3CDTF">2023-09-17T09:06:20Z</dcterms:created>
  <dcterms:modified xsi:type="dcterms:W3CDTF">2023-11-12T10:45:34Z</dcterms:modified>
</cp:coreProperties>
</file>