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04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77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4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52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24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03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87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03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00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16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ru.osdev.wikia.com/wiki/%D0%90%D0%B4%D1%80%D0%B5%D1%81%D0%BD%D0%BE%D0%B5_%D0%BF%D1%80%D0%BE%D1%81%D1%82%D1%80%D0%B0%D0%BD%D1%81%D1%82%D0%B2%D0%BE?redlink=1&amp;action=edit&amp;flow=create-page-article-redlink" TargetMode="External"/><Relationship Id="rId2" Type="http://schemas.openxmlformats.org/officeDocument/2006/relationships/hyperlink" Target="http://ru.osdev.wikia.com/wiki/%D0%9C%D0%BE%D0%BD%D0%BE%D0%BB%D0%B8%D1%82%D0%BD%D0%BE%D0%B5_%D1%8F%D0%B4%D1%80%D0%BE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ru.osdev.wikia.com/wiki/%D0%9C%D0%B8%D0%BA%D1%80%D0%BE%D1%8F%D0%B4%D1%80%D0%BE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ru.osdev.wikia.com/wiki/%D0%97%D0%B0%D0%B3%D1%80%D1%83%D0%B7%D0%BE%D1%87%D0%BD%D1%8B%D0%B9_%D0%BC%D0%BE%D0%B4%D1%83%D0%BB%D1%8C_%D1%8F%D0%B4%D1%80%D0%B0?redlink=1&amp;veaction=edit&amp;flow=create-page-article-redlink" TargetMode="External"/><Relationship Id="rId2" Type="http://schemas.openxmlformats.org/officeDocument/2006/relationships/hyperlink" Target="http://ru.osdev.wikia.com/wiki/MacOS_X?redlink=1&amp;veaction=edit&amp;flow=create-page-article-redlink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ru.osdev.wikia.com/wiki/%D0%9C%D0%BE%D0%B4%D1%83%D0%BB%D1%8C%D0%BD%D0%BE%D0%B5_%D1%8F%D0%B4%D1%80%D0%B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811165-0DCC-4BCD-94C0-54B5CEC27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840431"/>
            <a:ext cx="9966960" cy="2926080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архитектура ядер ОС. Микро ядерная архитектура. Концепция. Преимущества и недостатки микро ядерной архитектуры.</a:t>
            </a:r>
            <a:endParaRPr lang="ru-RU" sz="23900" dirty="0"/>
          </a:p>
        </p:txBody>
      </p:sp>
    </p:spTree>
    <p:extLst>
      <p:ext uri="{BB962C8B-B14F-4D97-AF65-F5344CB8AC3E}">
        <p14:creationId xmlns:p14="http://schemas.microsoft.com/office/powerpoint/2010/main" val="3170285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D86845-E914-4A63-AF77-C444CCC67ECF}"/>
              </a:ext>
            </a:extLst>
          </p:cNvPr>
          <p:cNvSpPr txBox="1"/>
          <p:nvPr/>
        </p:nvSpPr>
        <p:spPr>
          <a:xfrm>
            <a:off x="212172" y="271642"/>
            <a:ext cx="11331429" cy="5727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Микро ядерная архитектура</a:t>
            </a:r>
          </a:p>
          <a:p>
            <a:pPr>
              <a:lnSpc>
                <a:spcPct val="150000"/>
              </a:lnSpc>
            </a:pP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Микроядро работает в привилегированном режиме и обеспечивает взаимодействие между программами, планирование использования процессора, первичную обработку прерываний, операции ввода-вывода и базовое управление памятью. Остальные компоненты системы взаимодействуют друг с другом путем передачи сообщений через микроядро.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923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D86845-E914-4A63-AF77-C444CCC67ECF}"/>
              </a:ext>
            </a:extLst>
          </p:cNvPr>
          <p:cNvSpPr txBox="1"/>
          <p:nvPr/>
        </p:nvSpPr>
        <p:spPr>
          <a:xfrm>
            <a:off x="212172" y="271642"/>
            <a:ext cx="11331429" cy="5815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Основное достоинство </a:t>
            </a:r>
            <a:r>
              <a:rPr lang="ru-RU" sz="32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микроядерной</a:t>
            </a:r>
            <a:r>
              <a:rPr lang="ru-RU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архитектуры</a:t>
            </a: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ru-RU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Операционные системы, основанные на </a:t>
            </a:r>
            <a:r>
              <a:rPr lang="ru-RU" sz="24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микроядерной</a:t>
            </a:r>
            <a:r>
              <a:rPr lang="ru-RU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архитектуре, удовлетворяют большинству требований, предъявляемым к современным ОС: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ru-RU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обладают переносимостью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ru-RU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высокая степень расширяемости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ru-RU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достаточная надежность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ru-RU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поддержка распределенных вычислений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593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D86845-E914-4A63-AF77-C444CCC67ECF}"/>
              </a:ext>
            </a:extLst>
          </p:cNvPr>
          <p:cNvSpPr txBox="1"/>
          <p:nvPr/>
        </p:nvSpPr>
        <p:spPr>
          <a:xfrm>
            <a:off x="212172" y="271642"/>
            <a:ext cx="11767307" cy="1885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НЕДОСТАТОТ </a:t>
            </a:r>
            <a:r>
              <a:rPr lang="ru-RU" sz="32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микроядерной</a:t>
            </a:r>
            <a:r>
              <a:rPr lang="ru-RU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архитектуры</a:t>
            </a: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снижение производительности, </a:t>
            </a: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МОЖНО ИЗБЕЖАТЬ ЭТОГО ИСПОЛЬЗУЯ ДЕЛЕНИЯ СИСТЕМЫ НА КОМПОНЕНТЫ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Картинки по запросу микроядерная архитектура">
            <a:extLst>
              <a:ext uri="{FF2B5EF4-FFF2-40B4-BE49-F238E27FC236}">
                <a16:creationId xmlns:a16="http://schemas.microsoft.com/office/drawing/2014/main" id="{910AC8CB-FCE0-4C48-9CB2-86FDDE7DD8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902" y="1887679"/>
            <a:ext cx="11085018" cy="4387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33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D86845-E914-4A63-AF77-C444CCC67ECF}"/>
              </a:ext>
            </a:extLst>
          </p:cNvPr>
          <p:cNvSpPr txBox="1"/>
          <p:nvPr/>
        </p:nvSpPr>
        <p:spPr>
          <a:xfrm>
            <a:off x="212346" y="405865"/>
            <a:ext cx="11767307" cy="5903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ru-RU" sz="2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Гибридная архитектура ОС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Гибридное ядро сочетает в себе элементы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-микро ядерной и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 tooltip="Монолитное ядро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монолитной</a:t>
            </a: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архитектуры.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таких ситуациях значительная часть функций, традиционно выполняемых ядром операционной системы, реализована в её </a:t>
            </a: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 tooltip="Монолитное ядро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монолитном ядре</a:t>
            </a: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однако некоторые реализованы в виде отдельных программ, исполняемых в своих собственных </a:t>
            </a: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 tooltip="Адресное пространство (страница не существует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адресных пространствах</a:t>
            </a: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что соответствует идеям </a:t>
            </a: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 tooltip="Микроядро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микро ядерной архитектуры</a:t>
            </a: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834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D86845-E914-4A63-AF77-C444CCC67ECF}"/>
              </a:ext>
            </a:extLst>
          </p:cNvPr>
          <p:cNvSpPr txBox="1"/>
          <p:nvPr/>
        </p:nvSpPr>
        <p:spPr>
          <a:xfrm>
            <a:off x="212346" y="405865"/>
            <a:ext cx="11767307" cy="6386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i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К гибридным ядрам относят </a:t>
            </a:r>
            <a:r>
              <a:rPr lang="ru-RU" sz="1800" i="1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 tooltip="MacOS X (страница не существует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MacOS</a:t>
            </a:r>
            <a:r>
              <a:rPr lang="ru-RU" sz="1800" i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 tooltip="MacOS X (страница не существует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X</a:t>
            </a:r>
            <a:endParaRPr lang="ru-RU" sz="1800" i="1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Большинство гибридных ядер поддерживают архитектуру </a:t>
            </a: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 tooltip="Загрузочный модуль ядра (страница не существует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подгружаемых модулей ядра</a:t>
            </a: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но есть </a:t>
            </a:r>
            <a:r>
              <a:rPr lang="ru-RU" sz="2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важное отличие от </a:t>
            </a:r>
            <a:r>
              <a:rPr lang="ru-RU" sz="2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 tooltip="Модульное ядро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монолитно модульных ядер</a:t>
            </a: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подгружаемые модули ядра и прочие компоненты гибридных ядер располагаются в вытесняемой памяти и взаимодействуют друг с другом путем передачи сообщений, как положено в </a:t>
            </a:r>
            <a:r>
              <a:rPr lang="ru-RU" sz="2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микроядерных</a:t>
            </a: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операционных системах. Кроме того, в </a:t>
            </a:r>
            <a:r>
              <a:rPr lang="ru-RU" sz="2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отличии от </a:t>
            </a:r>
            <a:r>
              <a:rPr lang="ru-RU" sz="2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микроядер</a:t>
            </a: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как правило, большинство компонентов ядра работают в одном адресном пространстве. Таким образом гибридные ядра имеют отличия как от монолитных и модульных ядер, так и от </a:t>
            </a:r>
            <a:r>
              <a:rPr lang="ru-RU" sz="2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микроядер</a:t>
            </a: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164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728625-3C63-4C36-B29B-52226706D6E0}"/>
              </a:ext>
            </a:extLst>
          </p:cNvPr>
          <p:cNvSpPr txBox="1"/>
          <p:nvPr/>
        </p:nvSpPr>
        <p:spPr>
          <a:xfrm>
            <a:off x="696286" y="889232"/>
            <a:ext cx="11031523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ядро ОС выполняет в компьютере следующие функции: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</a:t>
            </a:r>
            <a:r>
              <a:rPr lang="ru-RU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Оно все время находится в оперативной памяти, так как координирует работу системы;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</a:t>
            </a:r>
            <a:r>
              <a:rPr lang="ru-RU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Ядро является центральной частью любой операционной системы, поэтому управляет деятельностью всех составляющих ОС;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</a:t>
            </a:r>
            <a:r>
              <a:rPr lang="ru-RU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Оно содержит в себе драйверы устройств, программы для управления памятью, планировщик заданий;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</a:t>
            </a:r>
            <a:r>
              <a:rPr lang="ru-RU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Отвечает за осуществление системных вызовов.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Все эти задачи могут быть реализованы различными путями. Поэтому и типов ядер ОС бывает несколько. Выделяют множество разновидностей ядер ОС.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22488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D3A760-A90A-4E1F-8E2B-C99FD44D8D01}"/>
              </a:ext>
            </a:extLst>
          </p:cNvPr>
          <p:cNvSpPr txBox="1"/>
          <p:nvPr/>
        </p:nvSpPr>
        <p:spPr>
          <a:xfrm>
            <a:off x="192947" y="293615"/>
            <a:ext cx="11838264" cy="58704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3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Основных направлении в дизайне ядер(архитектуры) ОС </a:t>
            </a:r>
            <a:r>
              <a:rPr lang="ru-RU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50000"/>
              </a:lnSpc>
              <a:buFont typeface="+mj-lt"/>
              <a:buAutoNum type="arabicPeriod"/>
            </a:pPr>
            <a:r>
              <a:rPr lang="ru-RU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МОНОЛИТНОЕ ЯДРО</a:t>
            </a:r>
            <a:endParaRPr lang="ru-RU" sz="36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 algn="ctr">
              <a:lnSpc>
                <a:spcPct val="150000"/>
              </a:lnSpc>
              <a:buFont typeface="+mj-lt"/>
              <a:buAutoNum type="arabicPeriod"/>
            </a:pPr>
            <a:r>
              <a:rPr lang="ru-RU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МОДУЛЬНОЕ ЯДРО</a:t>
            </a:r>
            <a:r>
              <a:rPr lang="ru-RU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ru-RU" sz="36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 algn="ctr">
              <a:lnSpc>
                <a:spcPct val="150000"/>
              </a:lnSpc>
              <a:buFont typeface="+mj-lt"/>
              <a:buAutoNum type="arabicPeriod"/>
            </a:pPr>
            <a:r>
              <a:rPr lang="ru-RU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МИКРОЯДРО</a:t>
            </a:r>
            <a:endParaRPr lang="ru-RU" sz="36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 algn="ctr">
              <a:lnSpc>
                <a:spcPct val="150000"/>
              </a:lnSpc>
              <a:buFont typeface="+mj-lt"/>
              <a:buAutoNum type="arabicPeriod"/>
            </a:pPr>
            <a:r>
              <a:rPr lang="ru-RU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НАНОЯДРО</a:t>
            </a:r>
            <a:endParaRPr lang="ru-RU" sz="36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 algn="ctr">
              <a:lnSpc>
                <a:spcPct val="150000"/>
              </a:lnSpc>
              <a:buFont typeface="+mj-lt"/>
              <a:buAutoNum type="arabicPeriod"/>
            </a:pPr>
            <a:r>
              <a:rPr lang="ru-RU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ГИБРИДНОЕ ЯДРО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4000" marR="254000" indent="-228600" algn="just">
              <a:lnSpc>
                <a:spcPct val="150000"/>
              </a:lnSpc>
              <a:spcAft>
                <a:spcPts val="1000"/>
              </a:spcAft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127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6049CB1-6255-4E0D-B763-F5912DB3CAFC}"/>
              </a:ext>
            </a:extLst>
          </p:cNvPr>
          <p:cNvSpPr txBox="1"/>
          <p:nvPr/>
        </p:nvSpPr>
        <p:spPr>
          <a:xfrm>
            <a:off x="323675" y="302003"/>
            <a:ext cx="11544649" cy="66552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4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МОНОЛИТНОЕ ЯДРО </a:t>
            </a: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Монолитное ядро предоставляет богатый набор абстракций оборудования. Все части монолитного ядра работают в одном адресном пространстве. Это такая схема операционной системы, при которой все компоненты её ядра являются составными частями одной программы, используют общие структуры данных и взаимодействуют друг с другом путём непосредственного вызова процедур. Монолитное ядро — старейший способ организации операционных систем. Примером систем с монолитным ядром является большинство UNIX-систем.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endParaRPr lang="ru-RU" sz="12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481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683146-1E94-48F7-9606-9CC258DB9C62}"/>
              </a:ext>
            </a:extLst>
          </p:cNvPr>
          <p:cNvSpPr txBox="1"/>
          <p:nvPr/>
        </p:nvSpPr>
        <p:spPr>
          <a:xfrm>
            <a:off x="293615" y="402672"/>
            <a:ext cx="11484528" cy="6297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ru-RU" sz="4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Достоинства и недостатки монолитного ядра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Достоинства:</a:t>
            </a:r>
            <a:r>
              <a:rPr lang="ru-RU" sz="3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высокая скорость работы, простая разработка модулей.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Недостатки</a:t>
            </a:r>
            <a:r>
              <a:rPr lang="ru-RU" sz="3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Поскольку всё ядро работает в одном адресном пространстве, сбой в одном из компонентов может нарушить работоспособность всей системы. Примеры: Традиционные ядра UNIX (такие как BSD), Linux; ядро MS-DOS, ядро </a:t>
            </a:r>
            <a:r>
              <a:rPr lang="ru-RU" sz="32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KolibriOS</a:t>
            </a:r>
            <a:r>
              <a:rPr lang="ru-RU" sz="3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113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Рисунок 13" descr="http://poznayka.org/baza1/132916540303.files/image002.jpg">
            <a:extLst>
              <a:ext uri="{FF2B5EF4-FFF2-40B4-BE49-F238E27FC236}">
                <a16:creationId xmlns:a16="http://schemas.microsoft.com/office/drawing/2014/main" id="{33143A44-D125-48C2-873E-E64E4B0422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8326438"/>
            <a:ext cx="2457450" cy="189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0572F73-080B-4CFF-A5BE-1A7477971EE0}"/>
              </a:ext>
            </a:extLst>
          </p:cNvPr>
          <p:cNvSpPr txBox="1"/>
          <p:nvPr/>
        </p:nvSpPr>
        <p:spPr>
          <a:xfrm>
            <a:off x="335560" y="310392"/>
            <a:ext cx="11509695" cy="69322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МОДУЛЬНОЕ ЯДРО </a:t>
            </a:r>
            <a:r>
              <a:rPr lang="ru-R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 </a:t>
            </a:r>
            <a:r>
              <a:rPr lang="ru-RU" sz="2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подвид монолитного ядра</a:t>
            </a:r>
            <a:r>
              <a:rPr lang="ru-R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sz="2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Является более совершенной модификацией монолитного ядра. Оно не представляет собой одну программу, а состоит из отдельных модулей. Нарушение работы одного из них никоим образом не сказывается на работе остальных. При подключении к процессору нового аппаратного обеспечения, в случае с монолитным ядром ОС, потребовалась бы его полная перестройка. В случае же с модульными ядрами достаточно лишь подгрузить к основному набору новый модуль. Это можно сделать как непосредственно во время работы на ПК или ноутбуке, так и с его перезагрузкой.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95250" algn="just">
              <a:lnSpc>
                <a:spcPct val="150000"/>
              </a:lnSpc>
              <a:spcAft>
                <a:spcPts val="1000"/>
              </a:spcAf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5" name="Рисунок 13" descr="http://poznayka.org/baza1/132916540303.files/image002.jpg">
            <a:extLst>
              <a:ext uri="{FF2B5EF4-FFF2-40B4-BE49-F238E27FC236}">
                <a16:creationId xmlns:a16="http://schemas.microsoft.com/office/drawing/2014/main" id="{6C427F11-59C5-4706-A1A2-E422F972DA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8326438"/>
            <a:ext cx="2457450" cy="189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0060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3720059-C82F-473A-B140-9B5649DBEA08}"/>
              </a:ext>
            </a:extLst>
          </p:cNvPr>
          <p:cNvSpPr txBox="1"/>
          <p:nvPr/>
        </p:nvSpPr>
        <p:spPr>
          <a:xfrm>
            <a:off x="285227" y="487110"/>
            <a:ext cx="11208866" cy="611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32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МИКРОЯДРО</a:t>
            </a:r>
            <a:r>
              <a:rPr lang="ru-RU" sz="2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Представляет только основные функции управления процессами и минимальный набор для работы с оборудованием. Классические микроядра дают очень небольшой набор системных вызовов.</a:t>
            </a:r>
          </a:p>
          <a:p>
            <a:pPr indent="450215" algn="just">
              <a:lnSpc>
                <a:spcPct val="150000"/>
              </a:lnSpc>
            </a:pPr>
            <a:r>
              <a:rPr lang="ru-RU" sz="20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Достоинства:</a:t>
            </a:r>
            <a:r>
              <a:rPr lang="ru-RU" sz="20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устойчивость к сбоям и ошибкам оборудования и компонентов системы, высокая степень ядерной модульности, что упрощает добавление в ядро новых компонентов и процесс отладки ядра. Для отладки такого ядра можно использовать обычные средства. Архитектура микроядра увеличивает надежность системы.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0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Недостатки</a:t>
            </a:r>
            <a:r>
              <a:rPr lang="ru-RU" sz="2000" u="sng" dirty="0">
                <a:solidFill>
                  <a:srgbClr val="FF66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20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Передача информации требует больших расходов и большого количества времени.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000" u="sng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Экзоядро</a:t>
            </a:r>
            <a:r>
              <a:rPr lang="ru-RU" sz="20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Такое ядро ОС, которое предоставляет лишь функции взаимодействия процессов, безопасное выделение и распределение ресурсов. Доступ к устройствам на уровне контроллеров позволяет решать задачи, которые нехарактерны для универсальной ОС.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815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5507EC-3C6C-45E1-B6E7-A8AF341441FC}"/>
              </a:ext>
            </a:extLst>
          </p:cNvPr>
          <p:cNvSpPr txBox="1"/>
          <p:nvPr/>
        </p:nvSpPr>
        <p:spPr>
          <a:xfrm>
            <a:off x="302004" y="285226"/>
            <a:ext cx="11601974" cy="5511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ru-RU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НАНОЯДРО-</a:t>
            </a:r>
            <a:r>
              <a:rPr lang="ru-RU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выполняет обработку аппаратных прерываний посылаемых устройствами ПК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400" b="1" u="sng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Прерывание</a:t>
            </a:r>
            <a:r>
              <a:rPr lang="ru-RU" sz="2400" u="sng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— сигнал от программного или аппаратного обеспечения, сообщающий процессору о наступлении какого-либо события, требующего немедленного внимания.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Такое ядро выполняет только единственную задачу- обработку аппаратных прерываний, образуемых устройствами ПК. После обработки </a:t>
            </a:r>
            <a:r>
              <a:rPr lang="ru-RU" sz="2400" u="sng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наноядро</a:t>
            </a:r>
            <a:r>
              <a:rPr lang="ru-RU" sz="2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посылает данные о результатах обработки далее идущему в цепи программному обеспечения при помощи той же системы прерываний.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291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D86845-E914-4A63-AF77-C444CCC67ECF}"/>
              </a:ext>
            </a:extLst>
          </p:cNvPr>
          <p:cNvSpPr txBox="1"/>
          <p:nvPr/>
        </p:nvSpPr>
        <p:spPr>
          <a:xfrm>
            <a:off x="212172" y="271642"/>
            <a:ext cx="11331429" cy="5014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ГИБРИДНОЕ ЯДРО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это современная модификация микроядра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Позволяет некоторой части  функций проникать в само ядро не нарушая его архитектуры и не выводит его из строя, но при этом </a:t>
            </a: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остаётся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защищенным.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Модификация </a:t>
            </a:r>
            <a:r>
              <a:rPr lang="ru-RU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микроядер</a:t>
            </a:r>
            <a:r>
              <a:rPr lang="ru-RU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позволяющая для ускорения работы впускать несущественные части в пространство ядра. На архитектуре гибкого ядра построены последние операционные системы от Windows, в том числе и Windows 7, 10 используют  гибридную архитектуру. </a:t>
            </a:r>
            <a:r>
              <a:rPr lang="ru-RU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Смешанное ядро, в принципе, должно объединять преимущества монолитного ядра и микроядра: казалось бы, микроядро и монолитное ядро — крайности, а смешанное — золотая середина. В них возможно добавлять драйверы устройств двумя способами: и внутрь ядра, и в пользовательское пространство. Но на практике концепция смешанного ядра часто подчёркивает не только достоинства, но и недостатки обоих типов ядер.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ходе своей работы использует так называемые «несущественные» части системы, за счет чего увеличивается скорость процессов. Используется абстракция.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280364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50</TotalTime>
  <Words>920</Words>
  <Application>Microsoft Office PowerPoint</Application>
  <PresentationFormat>Широкоэкранный</PresentationFormat>
  <Paragraphs>44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Corbel</vt:lpstr>
      <vt:lpstr>Times New Roman</vt:lpstr>
      <vt:lpstr>Базис</vt:lpstr>
      <vt:lpstr>архитектура ядер ОС. Микро ядерная архитектура. Концепция. Преимущества и недостатки микро ядерной архитектуры.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Ядро и вспомогательные модули ОС. Ядро в привилегированном режиме. Многословная структура ОС.</dc:title>
  <dc:creator>Марина</dc:creator>
  <cp:lastModifiedBy>Марина</cp:lastModifiedBy>
  <cp:revision>6</cp:revision>
  <dcterms:created xsi:type="dcterms:W3CDTF">2023-09-17T09:06:20Z</dcterms:created>
  <dcterms:modified xsi:type="dcterms:W3CDTF">2023-09-24T14:50:56Z</dcterms:modified>
</cp:coreProperties>
</file>